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6"/>
  </p:notesMasterIdLst>
  <p:sldIdLst>
    <p:sldId id="256" r:id="rId2"/>
    <p:sldId id="257" r:id="rId3"/>
    <p:sldId id="262" r:id="rId4"/>
    <p:sldId id="258" r:id="rId5"/>
    <p:sldId id="259" r:id="rId6"/>
    <p:sldId id="260"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80" r:id="rId23"/>
    <p:sldId id="281" r:id="rId24"/>
    <p:sldId id="282" r:id="rId25"/>
    <p:sldId id="283" r:id="rId26"/>
    <p:sldId id="284" r:id="rId27"/>
    <p:sldId id="285" r:id="rId28"/>
    <p:sldId id="293" r:id="rId29"/>
    <p:sldId id="286" r:id="rId30"/>
    <p:sldId id="294" r:id="rId31"/>
    <p:sldId id="287" r:id="rId32"/>
    <p:sldId id="296" r:id="rId33"/>
    <p:sldId id="297" r:id="rId34"/>
    <p:sldId id="299" r:id="rId35"/>
    <p:sldId id="288" r:id="rId36"/>
    <p:sldId id="289" r:id="rId37"/>
    <p:sldId id="279" r:id="rId38"/>
    <p:sldId id="301" r:id="rId39"/>
    <p:sldId id="302" r:id="rId40"/>
    <p:sldId id="291" r:id="rId41"/>
    <p:sldId id="303" r:id="rId42"/>
    <p:sldId id="292" r:id="rId43"/>
    <p:sldId id="304" r:id="rId44"/>
    <p:sldId id="307" r:id="rId45"/>
  </p:sldIdLst>
  <p:sldSz cx="12192000" cy="6858000"/>
  <p:notesSz cx="6858000" cy="9144000"/>
  <p:embeddedFontLst>
    <p:embeddedFont>
      <p:font typeface="Cambria Math" panose="02040503050406030204" pitchFamily="18" charset="0"/>
      <p:regular r:id="rId47"/>
    </p:embeddedFont>
    <p:embeddedFont>
      <p:font typeface="Comic Sans MS" panose="030F0902030302020204" pitchFamily="66" charset="0"/>
      <p:regular r:id="rId48"/>
    </p:embeddedFont>
    <p:embeddedFont>
      <p:font typeface="Gill Sans" panose="020B0502020104020203" pitchFamily="34" charset="-79"/>
      <p:regular r:id="rId49"/>
      <p:bold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rJsQ+OfQUz4sO2WSgBBcr7+8sa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39"/>
    <p:restoredTop sz="94664"/>
  </p:normalViewPr>
  <p:slideViewPr>
    <p:cSldViewPr snapToGrid="0">
      <p:cViewPr varScale="1">
        <p:scale>
          <a:sx n="124" d="100"/>
          <a:sy n="124" d="100"/>
        </p:scale>
        <p:origin x="184"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ebeec5a5e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ebeec5a5e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beec5a5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beec5a5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beec5a5e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beec5a5e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ebeec5a5ef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ebeec5a5ef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3924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2ebeec5a5e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2ebeec5a5e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338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2"/>
        </a:solidFill>
        <a:effectLst/>
      </p:bgPr>
    </p:bg>
    <p:spTree>
      <p:nvGrpSpPr>
        <p:cNvPr id="1" name="Shape 11"/>
        <p:cNvGrpSpPr/>
        <p:nvPr/>
      </p:nvGrpSpPr>
      <p:grpSpPr>
        <a:xfrm>
          <a:off x="0" y="0"/>
          <a:ext cx="0" cy="0"/>
          <a:chOff x="0" y="0"/>
          <a:chExt cx="0" cy="0"/>
        </a:xfrm>
      </p:grpSpPr>
      <p:sp>
        <p:nvSpPr>
          <p:cNvPr id="12" name="Google Shape;12;p32"/>
          <p:cNvSpPr txBox="1">
            <a:spLocks noGrp="1"/>
          </p:cNvSpPr>
          <p:nvPr>
            <p:ph type="ctr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32"/>
          <p:cNvSpPr txBox="1">
            <a:spLocks noGrp="1"/>
          </p:cNvSpPr>
          <p:nvPr>
            <p:ph type="subTitle" idx="1"/>
          </p:nvPr>
        </p:nvSpPr>
        <p:spPr>
          <a:xfrm>
            <a:off x="2695194" y="4352544"/>
            <a:ext cx="6801612" cy="1239894"/>
          </a:xfrm>
          <a:prstGeom prst="rect">
            <a:avLst/>
          </a:prstGeom>
          <a:noFill/>
          <a:ln>
            <a:noFill/>
          </a:ln>
        </p:spPr>
        <p:txBody>
          <a:bodyPr spcFirstLastPara="1" wrap="square" lIns="91425" tIns="45700" rIns="91425" bIns="45700" anchor="t" anchorCtr="0">
            <a:normAutofit/>
          </a:bodyPr>
          <a:lstStyle>
            <a:lvl1pPr lvl="0" algn="ctr">
              <a:lnSpc>
                <a:spcPct val="100000"/>
              </a:lnSpc>
              <a:spcBef>
                <a:spcPts val="1000"/>
              </a:spcBef>
              <a:spcAft>
                <a:spcPts val="0"/>
              </a:spcAft>
              <a:buSzPts val="2000"/>
              <a:buNone/>
              <a:defRPr sz="2000">
                <a:solidFill>
                  <a:srgbClr val="FEFEFE"/>
                </a:solidFill>
              </a:defRPr>
            </a:lvl1pPr>
            <a:lvl2pPr lvl="1" algn="ctr">
              <a:lnSpc>
                <a:spcPct val="100000"/>
              </a:lnSpc>
              <a:spcBef>
                <a:spcPts val="1000"/>
              </a:spcBef>
              <a:spcAft>
                <a:spcPts val="0"/>
              </a:spcAft>
              <a:buSzPts val="2000"/>
              <a:buNone/>
              <a:defRPr sz="2000"/>
            </a:lvl2pPr>
            <a:lvl3pPr lvl="2" algn="ctr">
              <a:lnSpc>
                <a:spcPct val="100000"/>
              </a:lnSpc>
              <a:spcBef>
                <a:spcPts val="1000"/>
              </a:spcBef>
              <a:spcAft>
                <a:spcPts val="0"/>
              </a:spcAft>
              <a:buSzPts val="1800"/>
              <a:buNone/>
              <a:defRPr sz="1800"/>
            </a:lvl3pPr>
            <a:lvl4pPr lvl="3" algn="ctr">
              <a:lnSpc>
                <a:spcPct val="100000"/>
              </a:lnSpc>
              <a:spcBef>
                <a:spcPts val="1000"/>
              </a:spcBef>
              <a:spcAft>
                <a:spcPts val="0"/>
              </a:spcAft>
              <a:buSzPts val="1600"/>
              <a:buNone/>
              <a:defRPr sz="1600"/>
            </a:lvl4pPr>
            <a:lvl5pPr lvl="4" algn="ctr">
              <a:lnSpc>
                <a:spcPct val="100000"/>
              </a:lnSpc>
              <a:spcBef>
                <a:spcPts val="1000"/>
              </a:spcBef>
              <a:spcAft>
                <a:spcPts val="0"/>
              </a:spcAft>
              <a:buSzPts val="1600"/>
              <a:buNone/>
              <a:defRPr sz="1600"/>
            </a:lvl5pPr>
            <a:lvl6pPr lvl="5" algn="ctr">
              <a:lnSpc>
                <a:spcPct val="100000"/>
              </a:lnSpc>
              <a:spcBef>
                <a:spcPts val="1000"/>
              </a:spcBef>
              <a:spcAft>
                <a:spcPts val="0"/>
              </a:spcAft>
              <a:buSzPts val="1600"/>
              <a:buNone/>
              <a:defRPr sz="1600"/>
            </a:lvl6pPr>
            <a:lvl7pPr lvl="6" algn="ctr">
              <a:lnSpc>
                <a:spcPct val="100000"/>
              </a:lnSpc>
              <a:spcBef>
                <a:spcPts val="1000"/>
              </a:spcBef>
              <a:spcAft>
                <a:spcPts val="0"/>
              </a:spcAft>
              <a:buSzPts val="1600"/>
              <a:buNone/>
              <a:defRPr sz="1600"/>
            </a:lvl7pPr>
            <a:lvl8pPr lvl="7" algn="ctr">
              <a:lnSpc>
                <a:spcPct val="100000"/>
              </a:lnSpc>
              <a:spcBef>
                <a:spcPts val="1000"/>
              </a:spcBef>
              <a:spcAft>
                <a:spcPts val="0"/>
              </a:spcAft>
              <a:buSzPts val="1600"/>
              <a:buNone/>
              <a:defRPr sz="1600"/>
            </a:lvl8pPr>
            <a:lvl9pPr lvl="8" algn="ctr">
              <a:lnSpc>
                <a:spcPct val="100000"/>
              </a:lnSpc>
              <a:spcBef>
                <a:spcPts val="1000"/>
              </a:spcBef>
              <a:spcAft>
                <a:spcPts val="0"/>
              </a:spcAft>
              <a:buSzPts val="1600"/>
              <a:buNone/>
              <a:defRPr sz="1600"/>
            </a:lvl9pPr>
          </a:lstStyle>
          <a:p>
            <a:endParaRPr/>
          </a:p>
        </p:txBody>
      </p:sp>
      <p:sp>
        <p:nvSpPr>
          <p:cNvPr id="14" name="Google Shape;14;p3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3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41"/>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41"/>
          <p:cNvSpPr txBox="1">
            <a:spLocks noGrp="1"/>
          </p:cNvSpPr>
          <p:nvPr>
            <p:ph type="body" idx="1"/>
          </p:nvPr>
        </p:nvSpPr>
        <p:spPr>
          <a:xfrm rot="5400000">
            <a:off x="4545009" y="324172"/>
            <a:ext cx="3101983" cy="7729728"/>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3" name="Google Shape;73;p4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4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4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42"/>
          <p:cNvSpPr txBox="1">
            <a:spLocks noGrp="1"/>
          </p:cNvSpPr>
          <p:nvPr>
            <p:ph type="title"/>
          </p:nvPr>
        </p:nvSpPr>
        <p:spPr>
          <a:xfrm rot="5400000">
            <a:off x="6810676" y="2779696"/>
            <a:ext cx="4983480" cy="1298608"/>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8" name="Google Shape;78;p42"/>
          <p:cNvSpPr txBox="1">
            <a:spLocks noGrp="1"/>
          </p:cNvSpPr>
          <p:nvPr>
            <p:ph type="body" idx="1"/>
          </p:nvPr>
        </p:nvSpPr>
        <p:spPr>
          <a:xfrm rot="5400000">
            <a:off x="2838641" y="329756"/>
            <a:ext cx="4983480" cy="6198489"/>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79" name="Google Shape;79;p42"/>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42"/>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42"/>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17"/>
        <p:cNvGrpSpPr/>
        <p:nvPr/>
      </p:nvGrpSpPr>
      <p:grpSpPr>
        <a:xfrm>
          <a:off x="0" y="0"/>
          <a:ext cx="0" cy="0"/>
          <a:chOff x="0" y="0"/>
          <a:chExt cx="0" cy="0"/>
        </a:xfrm>
      </p:grpSpPr>
      <p:sp>
        <p:nvSpPr>
          <p:cNvPr id="18" name="Google Shape;18;p33"/>
          <p:cNvSpPr txBox="1">
            <a:spLocks noGrp="1"/>
          </p:cNvSpPr>
          <p:nvPr>
            <p:ph type="title"/>
          </p:nvPr>
        </p:nvSpPr>
        <p:spPr>
          <a:xfrm>
            <a:off x="1600200" y="2386744"/>
            <a:ext cx="8991600" cy="164592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1">
            <a:normAutofit/>
          </a:bodyPr>
          <a:lstStyle>
            <a:lvl1pPr lvl="0" algn="ctr">
              <a:lnSpc>
                <a:spcPct val="90000"/>
              </a:lnSpc>
              <a:spcBef>
                <a:spcPts val="0"/>
              </a:spcBef>
              <a:spcAft>
                <a:spcPts val="0"/>
              </a:spcAft>
              <a:buClr>
                <a:srgbClr val="262626"/>
              </a:buClr>
              <a:buSzPts val="3800"/>
              <a:buFont typeface="Gill Sans"/>
              <a:buNone/>
              <a:defRPr sz="38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3"/>
          <p:cNvSpPr txBox="1">
            <a:spLocks noGrp="1"/>
          </p:cNvSpPr>
          <p:nvPr>
            <p:ph type="body" idx="1"/>
          </p:nvPr>
        </p:nvSpPr>
        <p:spPr>
          <a:xfrm>
            <a:off x="2695194" y="4352465"/>
            <a:ext cx="6801612" cy="1265082"/>
          </a:xfrm>
          <a:prstGeom prst="rect">
            <a:avLst/>
          </a:prstGeom>
          <a:noFill/>
          <a:ln>
            <a:noFill/>
          </a:ln>
        </p:spPr>
        <p:txBody>
          <a:bodyPr spcFirstLastPara="1" wrap="square" lIns="91425" tIns="45700" rIns="91425" bIns="45700" anchor="t" anchorCtr="1">
            <a:normAutofit/>
          </a:bodyPr>
          <a:lstStyle>
            <a:lvl1pPr marL="457200" lvl="0" indent="-228600" algn="l">
              <a:lnSpc>
                <a:spcPct val="100000"/>
              </a:lnSpc>
              <a:spcBef>
                <a:spcPts val="1000"/>
              </a:spcBef>
              <a:spcAft>
                <a:spcPts val="0"/>
              </a:spcAft>
              <a:buSzPts val="2000"/>
              <a:buNone/>
              <a:defRPr sz="2000">
                <a:solidFill>
                  <a:schemeClr val="lt1"/>
                </a:solidFill>
              </a:defRPr>
            </a:lvl1pPr>
            <a:lvl2pPr marL="914400" lvl="1" indent="-228600" algn="l">
              <a:lnSpc>
                <a:spcPct val="100000"/>
              </a:lnSpc>
              <a:spcBef>
                <a:spcPts val="1000"/>
              </a:spcBef>
              <a:spcAft>
                <a:spcPts val="0"/>
              </a:spcAft>
              <a:buSzPts val="2000"/>
              <a:buNone/>
              <a:defRPr sz="2000">
                <a:solidFill>
                  <a:schemeClr val="lt1"/>
                </a:solidFill>
              </a:defRPr>
            </a:lvl2pPr>
            <a:lvl3pPr marL="1371600" lvl="2" indent="-228600" algn="l">
              <a:lnSpc>
                <a:spcPct val="100000"/>
              </a:lnSpc>
              <a:spcBef>
                <a:spcPts val="1000"/>
              </a:spcBef>
              <a:spcAft>
                <a:spcPts val="0"/>
              </a:spcAft>
              <a:buSzPts val="1800"/>
              <a:buNone/>
              <a:defRPr sz="1800">
                <a:solidFill>
                  <a:schemeClr val="lt1"/>
                </a:solidFill>
              </a:defRPr>
            </a:lvl3pPr>
            <a:lvl4pPr marL="1828800" lvl="3" indent="-228600" algn="l">
              <a:lnSpc>
                <a:spcPct val="100000"/>
              </a:lnSpc>
              <a:spcBef>
                <a:spcPts val="1000"/>
              </a:spcBef>
              <a:spcAft>
                <a:spcPts val="0"/>
              </a:spcAft>
              <a:buSzPts val="1600"/>
              <a:buNone/>
              <a:defRPr sz="1600">
                <a:solidFill>
                  <a:schemeClr val="lt1"/>
                </a:solidFill>
              </a:defRPr>
            </a:lvl4pPr>
            <a:lvl5pPr marL="2286000" lvl="4" indent="-228600" algn="l">
              <a:lnSpc>
                <a:spcPct val="100000"/>
              </a:lnSpc>
              <a:spcBef>
                <a:spcPts val="1000"/>
              </a:spcBef>
              <a:spcAft>
                <a:spcPts val="0"/>
              </a:spcAft>
              <a:buSzPts val="1600"/>
              <a:buNone/>
              <a:defRPr sz="1600">
                <a:solidFill>
                  <a:schemeClr val="lt1"/>
                </a:solidFill>
              </a:defRPr>
            </a:lvl5pPr>
            <a:lvl6pPr marL="2743200" lvl="5" indent="-228600" algn="l">
              <a:lnSpc>
                <a:spcPct val="100000"/>
              </a:lnSpc>
              <a:spcBef>
                <a:spcPts val="1000"/>
              </a:spcBef>
              <a:spcAft>
                <a:spcPts val="0"/>
              </a:spcAft>
              <a:buSzPts val="1600"/>
              <a:buNone/>
              <a:defRPr sz="1600">
                <a:solidFill>
                  <a:schemeClr val="lt1"/>
                </a:solidFill>
              </a:defRPr>
            </a:lvl6pPr>
            <a:lvl7pPr marL="3200400" lvl="6" indent="-228600" algn="l">
              <a:lnSpc>
                <a:spcPct val="100000"/>
              </a:lnSpc>
              <a:spcBef>
                <a:spcPts val="1000"/>
              </a:spcBef>
              <a:spcAft>
                <a:spcPts val="0"/>
              </a:spcAft>
              <a:buSzPts val="1600"/>
              <a:buNone/>
              <a:defRPr sz="1600">
                <a:solidFill>
                  <a:schemeClr val="lt1"/>
                </a:solidFill>
              </a:defRPr>
            </a:lvl7pPr>
            <a:lvl8pPr marL="3657600" lvl="7" indent="-228600" algn="l">
              <a:lnSpc>
                <a:spcPct val="100000"/>
              </a:lnSpc>
              <a:spcBef>
                <a:spcPts val="1000"/>
              </a:spcBef>
              <a:spcAft>
                <a:spcPts val="0"/>
              </a:spcAft>
              <a:buSzPts val="1600"/>
              <a:buNone/>
              <a:defRPr sz="1600">
                <a:solidFill>
                  <a:schemeClr val="lt1"/>
                </a:solidFill>
              </a:defRPr>
            </a:lvl8pPr>
            <a:lvl9pPr marL="4114800" lvl="8" indent="-228600" algn="l">
              <a:lnSpc>
                <a:spcPct val="100000"/>
              </a:lnSpc>
              <a:spcBef>
                <a:spcPts val="1000"/>
              </a:spcBef>
              <a:spcAft>
                <a:spcPts val="0"/>
              </a:spcAft>
              <a:buSzPts val="1600"/>
              <a:buNone/>
              <a:defRPr sz="1600">
                <a:solidFill>
                  <a:schemeClr val="lt1"/>
                </a:solidFill>
              </a:defRPr>
            </a:lvl9pPr>
          </a:lstStyle>
          <a:p>
            <a:endParaRPr/>
          </a:p>
        </p:txBody>
      </p:sp>
      <p:sp>
        <p:nvSpPr>
          <p:cNvPr id="20" name="Google Shape;20;p33"/>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3"/>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3"/>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34"/>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34"/>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34"/>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bg>
      <p:bgPr>
        <a:solidFill>
          <a:schemeClr val="dk2"/>
        </a:solidFill>
        <a:effectLst/>
      </p:bgPr>
    </p:bg>
    <p:spTree>
      <p:nvGrpSpPr>
        <p:cNvPr id="1" name="Shape 28"/>
        <p:cNvGrpSpPr/>
        <p:nvPr/>
      </p:nvGrpSpPr>
      <p:grpSpPr>
        <a:xfrm>
          <a:off x="0" y="0"/>
          <a:ext cx="0" cy="0"/>
          <a:chOff x="0" y="0"/>
          <a:chExt cx="0" cy="0"/>
        </a:xfrm>
      </p:grpSpPr>
      <p:sp>
        <p:nvSpPr>
          <p:cNvPr id="29" name="Google Shape;29;p35"/>
          <p:cNvSpPr/>
          <p:nvPr/>
        </p:nvSpPr>
        <p:spPr>
          <a:xfrm>
            <a:off x="0" y="0"/>
            <a:ext cx="6096000"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5"/>
          <p:cNvSpPr txBox="1">
            <a:spLocks noGrp="1"/>
          </p:cNvSpPr>
          <p:nvPr>
            <p:ph type="title"/>
          </p:nvPr>
        </p:nvSpPr>
        <p:spPr>
          <a:xfrm>
            <a:off x="804672" y="2243828"/>
            <a:ext cx="4486656" cy="1141497"/>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rm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35"/>
          <p:cNvSpPr txBox="1">
            <a:spLocks noGrp="1"/>
          </p:cNvSpPr>
          <p:nvPr>
            <p:ph type="body" idx="1"/>
          </p:nvPr>
        </p:nvSpPr>
        <p:spPr>
          <a:xfrm>
            <a:off x="6736080" y="804672"/>
            <a:ext cx="4815840" cy="5248656"/>
          </a:xfrm>
          <a:prstGeom prst="rect">
            <a:avLst/>
          </a:prstGeom>
          <a:noFill/>
          <a:ln>
            <a:noFill/>
          </a:ln>
        </p:spPr>
        <p:txBody>
          <a:bodyPr spcFirstLastPara="1" wrap="square" lIns="91425" tIns="45700" rIns="91425" bIns="45700" anchor="t" anchorCtr="0">
            <a:normAutofit/>
          </a:bodyPr>
          <a:lstStyle>
            <a:lvl1pPr marL="457200" lvl="0" indent="-349250" algn="l">
              <a:lnSpc>
                <a:spcPct val="100000"/>
              </a:lnSpc>
              <a:spcBef>
                <a:spcPts val="1000"/>
              </a:spcBef>
              <a:spcAft>
                <a:spcPts val="0"/>
              </a:spcAft>
              <a:buSzPts val="1900"/>
              <a:buChar char="•"/>
              <a:defRPr sz="1900">
                <a:solidFill>
                  <a:schemeClr val="lt1"/>
                </a:solidFill>
              </a:defRPr>
            </a:lvl1pPr>
            <a:lvl2pPr marL="914400" lvl="1" indent="-330200" algn="l">
              <a:lnSpc>
                <a:spcPct val="100000"/>
              </a:lnSpc>
              <a:spcBef>
                <a:spcPts val="1000"/>
              </a:spcBef>
              <a:spcAft>
                <a:spcPts val="0"/>
              </a:spcAft>
              <a:buSzPts val="1600"/>
              <a:buChar char="•"/>
              <a:defRPr sz="1600">
                <a:solidFill>
                  <a:schemeClr val="lt1"/>
                </a:solidFill>
              </a:defRPr>
            </a:lvl2pPr>
            <a:lvl3pPr marL="1371600" lvl="2" indent="-330200" algn="l">
              <a:lnSpc>
                <a:spcPct val="100000"/>
              </a:lnSpc>
              <a:spcBef>
                <a:spcPts val="1000"/>
              </a:spcBef>
              <a:spcAft>
                <a:spcPts val="0"/>
              </a:spcAft>
              <a:buSzPts val="1600"/>
              <a:buChar char="•"/>
              <a:defRPr sz="1600">
                <a:solidFill>
                  <a:schemeClr val="lt1"/>
                </a:solidFill>
              </a:defRPr>
            </a:lvl3pPr>
            <a:lvl4pPr marL="1828800" lvl="3" indent="-330200" algn="l">
              <a:lnSpc>
                <a:spcPct val="100000"/>
              </a:lnSpc>
              <a:spcBef>
                <a:spcPts val="1000"/>
              </a:spcBef>
              <a:spcAft>
                <a:spcPts val="0"/>
              </a:spcAft>
              <a:buSzPts val="1600"/>
              <a:buChar char="•"/>
              <a:defRPr sz="1600">
                <a:solidFill>
                  <a:schemeClr val="lt1"/>
                </a:solidFill>
              </a:defRPr>
            </a:lvl4pPr>
            <a:lvl5pPr marL="2286000" lvl="4" indent="-330200" algn="l">
              <a:lnSpc>
                <a:spcPct val="100000"/>
              </a:lnSpc>
              <a:spcBef>
                <a:spcPts val="1000"/>
              </a:spcBef>
              <a:spcAft>
                <a:spcPts val="0"/>
              </a:spcAft>
              <a:buSzPts val="1600"/>
              <a:buChar char="•"/>
              <a:defRPr sz="1600">
                <a:solidFill>
                  <a:schemeClr val="lt1"/>
                </a:solidFill>
              </a:defRPr>
            </a:lvl5pPr>
            <a:lvl6pPr marL="2743200" lvl="5" indent="-330200" algn="l">
              <a:lnSpc>
                <a:spcPct val="100000"/>
              </a:lnSpc>
              <a:spcBef>
                <a:spcPts val="1000"/>
              </a:spcBef>
              <a:spcAft>
                <a:spcPts val="0"/>
              </a:spcAft>
              <a:buSzPts val="1600"/>
              <a:buChar char="•"/>
              <a:defRPr sz="1600"/>
            </a:lvl6pPr>
            <a:lvl7pPr marL="3200400" lvl="6" indent="-330200" algn="l">
              <a:lnSpc>
                <a:spcPct val="100000"/>
              </a:lnSpc>
              <a:spcBef>
                <a:spcPts val="1000"/>
              </a:spcBef>
              <a:spcAft>
                <a:spcPts val="0"/>
              </a:spcAft>
              <a:buSzPts val="1600"/>
              <a:buChar char="•"/>
              <a:defRPr sz="1600"/>
            </a:lvl7pPr>
            <a:lvl8pPr marL="3657600" lvl="7" indent="-330200" algn="l">
              <a:lnSpc>
                <a:spcPct val="100000"/>
              </a:lnSpc>
              <a:spcBef>
                <a:spcPts val="1000"/>
              </a:spcBef>
              <a:spcAft>
                <a:spcPts val="0"/>
              </a:spcAft>
              <a:buSzPts val="1600"/>
              <a:buChar char="•"/>
              <a:defRPr sz="1600"/>
            </a:lvl8pPr>
            <a:lvl9pPr marL="4114800" lvl="8" indent="-330200" algn="l">
              <a:lnSpc>
                <a:spcPct val="100000"/>
              </a:lnSpc>
              <a:spcBef>
                <a:spcPts val="1000"/>
              </a:spcBef>
              <a:spcAft>
                <a:spcPts val="0"/>
              </a:spcAft>
              <a:buSzPts val="1600"/>
              <a:buChar char="•"/>
              <a:defRPr sz="1600"/>
            </a:lvl9pPr>
          </a:lstStyle>
          <a:p>
            <a:endParaRPr/>
          </a:p>
        </p:txBody>
      </p:sp>
      <p:sp>
        <p:nvSpPr>
          <p:cNvPr id="32" name="Google Shape;32;p35"/>
          <p:cNvSpPr txBox="1">
            <a:spLocks noGrp="1"/>
          </p:cNvSpPr>
          <p:nvPr>
            <p:ph type="body" idx="2"/>
          </p:nvPr>
        </p:nvSpPr>
        <p:spPr>
          <a:xfrm>
            <a:off x="1115568" y="3549918"/>
            <a:ext cx="3794760" cy="2194036"/>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33" name="Google Shape;33;p35"/>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35"/>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35"/>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
        <p:cNvGrpSpPr/>
        <p:nvPr/>
      </p:nvGrpSpPr>
      <p:grpSpPr>
        <a:xfrm>
          <a:off x="0" y="0"/>
          <a:ext cx="0" cy="0"/>
          <a:chOff x="0" y="0"/>
          <a:chExt cx="0" cy="0"/>
        </a:xfrm>
      </p:grpSpPr>
      <p:sp>
        <p:nvSpPr>
          <p:cNvPr id="37" name="Google Shape;37;p36"/>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3" name="Google Shape;43;p37"/>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37"/>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37"/>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6"/>
        <p:cNvGrpSpPr/>
        <p:nvPr/>
      </p:nvGrpSpPr>
      <p:grpSpPr>
        <a:xfrm>
          <a:off x="0" y="0"/>
          <a:ext cx="0" cy="0"/>
          <a:chOff x="0" y="0"/>
          <a:chExt cx="0" cy="0"/>
        </a:xfrm>
      </p:grpSpPr>
      <p:sp>
        <p:nvSpPr>
          <p:cNvPr id="47" name="Google Shape;47;p38"/>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8" name="Google Shape;48;p38"/>
          <p:cNvSpPr txBox="1">
            <a:spLocks noGrp="1"/>
          </p:cNvSpPr>
          <p:nvPr>
            <p:ph type="body" idx="1"/>
          </p:nvPr>
        </p:nvSpPr>
        <p:spPr>
          <a:xfrm>
            <a:off x="1581912" y="2638044"/>
            <a:ext cx="4271771"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49" name="Google Shape;49;p38"/>
          <p:cNvSpPr txBox="1">
            <a:spLocks noGrp="1"/>
          </p:cNvSpPr>
          <p:nvPr>
            <p:ph type="body" idx="2"/>
          </p:nvPr>
        </p:nvSpPr>
        <p:spPr>
          <a:xfrm>
            <a:off x="6338315" y="2638044"/>
            <a:ext cx="4270247" cy="3101982"/>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0" name="Google Shape;50;p38"/>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38"/>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3"/>
        <p:cNvGrpSpPr/>
        <p:nvPr/>
      </p:nvGrpSpPr>
      <p:grpSpPr>
        <a:xfrm>
          <a:off x="0" y="0"/>
          <a:ext cx="0" cy="0"/>
          <a:chOff x="0" y="0"/>
          <a:chExt cx="0" cy="0"/>
        </a:xfrm>
      </p:grpSpPr>
      <p:sp>
        <p:nvSpPr>
          <p:cNvPr id="54" name="Google Shape;54;p39"/>
          <p:cNvSpPr txBox="1">
            <a:spLocks noGrp="1"/>
          </p:cNvSpPr>
          <p:nvPr>
            <p:ph type="body" idx="1"/>
          </p:nvPr>
        </p:nvSpPr>
        <p:spPr>
          <a:xfrm>
            <a:off x="158343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5" name="Google Shape;55;p39"/>
          <p:cNvSpPr txBox="1">
            <a:spLocks noGrp="1"/>
          </p:cNvSpPr>
          <p:nvPr>
            <p:ph type="body" idx="2"/>
          </p:nvPr>
        </p:nvSpPr>
        <p:spPr>
          <a:xfrm>
            <a:off x="1583436" y="3143250"/>
            <a:ext cx="4270248"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42900" algn="l">
              <a:lnSpc>
                <a:spcPct val="100000"/>
              </a:lnSpc>
              <a:spcBef>
                <a:spcPts val="1000"/>
              </a:spcBef>
              <a:spcAft>
                <a:spcPts val="0"/>
              </a:spcAft>
              <a:buSzPts val="18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6" name="Google Shape;56;p39"/>
          <p:cNvSpPr txBox="1">
            <a:spLocks noGrp="1"/>
          </p:cNvSpPr>
          <p:nvPr>
            <p:ph type="body" idx="3"/>
          </p:nvPr>
        </p:nvSpPr>
        <p:spPr>
          <a:xfrm>
            <a:off x="6338316" y="3143250"/>
            <a:ext cx="4253484" cy="2596776"/>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1000"/>
              </a:spcBef>
              <a:spcAft>
                <a:spcPts val="0"/>
              </a:spcAft>
              <a:buSzPts val="1800"/>
              <a:buChar char="•"/>
              <a:defRPr/>
            </a:lvl1pPr>
            <a:lvl2pPr marL="914400" lvl="1" indent="-342900" algn="l">
              <a:lnSpc>
                <a:spcPct val="100000"/>
              </a:lnSpc>
              <a:spcBef>
                <a:spcPts val="1000"/>
              </a:spcBef>
              <a:spcAft>
                <a:spcPts val="0"/>
              </a:spcAft>
              <a:buSzPts val="1800"/>
              <a:buChar char="•"/>
              <a:defRPr/>
            </a:lvl2pPr>
            <a:lvl3pPr marL="1371600" lvl="2" indent="-342900" algn="l">
              <a:lnSpc>
                <a:spcPct val="100000"/>
              </a:lnSpc>
              <a:spcBef>
                <a:spcPts val="1000"/>
              </a:spcBef>
              <a:spcAft>
                <a:spcPts val="0"/>
              </a:spcAft>
              <a:buSzPts val="1800"/>
              <a:buChar char="•"/>
              <a:defRPr/>
            </a:lvl3pPr>
            <a:lvl4pPr marL="1828800" lvl="3" indent="-342900" algn="l">
              <a:lnSpc>
                <a:spcPct val="100000"/>
              </a:lnSpc>
              <a:spcBef>
                <a:spcPts val="1000"/>
              </a:spcBef>
              <a:spcAft>
                <a:spcPts val="0"/>
              </a:spcAft>
              <a:buSzPts val="1800"/>
              <a:buChar char="•"/>
              <a:defRPr/>
            </a:lvl4pPr>
            <a:lvl5pPr marL="2286000" lvl="4" indent="-330200" algn="l">
              <a:lnSpc>
                <a:spcPct val="100000"/>
              </a:lnSpc>
              <a:spcBef>
                <a:spcPts val="1000"/>
              </a:spcBef>
              <a:spcAft>
                <a:spcPts val="0"/>
              </a:spcAft>
              <a:buSzPts val="1600"/>
              <a:buChar char="•"/>
              <a:defRPr/>
            </a:lvl5pPr>
            <a:lvl6pPr marL="2743200" lvl="5" indent="-342900" algn="l">
              <a:lnSpc>
                <a:spcPct val="100000"/>
              </a:lnSpc>
              <a:spcBef>
                <a:spcPts val="1000"/>
              </a:spcBef>
              <a:spcAft>
                <a:spcPts val="0"/>
              </a:spcAft>
              <a:buSzPts val="1800"/>
              <a:buChar char="•"/>
              <a:defRPr/>
            </a:lvl6pPr>
            <a:lvl7pPr marL="3200400" lvl="6" indent="-342900" algn="l">
              <a:lnSpc>
                <a:spcPct val="100000"/>
              </a:lnSpc>
              <a:spcBef>
                <a:spcPts val="1000"/>
              </a:spcBef>
              <a:spcAft>
                <a:spcPts val="0"/>
              </a:spcAft>
              <a:buSzPts val="1800"/>
              <a:buChar char="•"/>
              <a:defRPr/>
            </a:lvl7pPr>
            <a:lvl8pPr marL="3657600" lvl="7" indent="-342900" algn="l">
              <a:lnSpc>
                <a:spcPct val="100000"/>
              </a:lnSpc>
              <a:spcBef>
                <a:spcPts val="1000"/>
              </a:spcBef>
              <a:spcAft>
                <a:spcPts val="0"/>
              </a:spcAft>
              <a:buSzPts val="1800"/>
              <a:buChar char="•"/>
              <a:defRPr/>
            </a:lvl8pPr>
            <a:lvl9pPr marL="4114800" lvl="8" indent="-342900" algn="l">
              <a:lnSpc>
                <a:spcPct val="100000"/>
              </a:lnSpc>
              <a:spcBef>
                <a:spcPts val="1000"/>
              </a:spcBef>
              <a:spcAft>
                <a:spcPts val="0"/>
              </a:spcAft>
              <a:buSzPts val="1800"/>
              <a:buChar char="•"/>
              <a:defRPr/>
            </a:lvl9pPr>
          </a:lstStyle>
          <a:p>
            <a:endParaRPr/>
          </a:p>
        </p:txBody>
      </p:sp>
      <p:sp>
        <p:nvSpPr>
          <p:cNvPr id="57" name="Google Shape;57;p39"/>
          <p:cNvSpPr txBox="1">
            <a:spLocks noGrp="1"/>
          </p:cNvSpPr>
          <p:nvPr>
            <p:ph type="body" idx="4"/>
          </p:nvPr>
        </p:nvSpPr>
        <p:spPr>
          <a:xfrm>
            <a:off x="6338316" y="2313433"/>
            <a:ext cx="4270248" cy="704087"/>
          </a:xfrm>
          <a:prstGeom prst="rect">
            <a:avLst/>
          </a:prstGeom>
          <a:noFill/>
          <a:ln>
            <a:noFill/>
          </a:ln>
        </p:spPr>
        <p:txBody>
          <a:bodyPr spcFirstLastPara="1" wrap="square" lIns="91425" tIns="45700" rIns="91425" bIns="45700" anchor="b" anchorCtr="1">
            <a:normAutofit/>
          </a:bodyPr>
          <a:lstStyle>
            <a:lvl1pPr marL="457200" lvl="0" indent="-228600" algn="ctr">
              <a:lnSpc>
                <a:spcPct val="100000"/>
              </a:lnSpc>
              <a:spcBef>
                <a:spcPts val="1000"/>
              </a:spcBef>
              <a:spcAft>
                <a:spcPts val="0"/>
              </a:spcAft>
              <a:buSzPts val="1900"/>
              <a:buNone/>
              <a:defRPr sz="1900" b="0" cap="none">
                <a:solidFill>
                  <a:schemeClr val="accent2"/>
                </a:solidFill>
              </a:defRPr>
            </a:lvl1pPr>
            <a:lvl2pPr marL="914400" lvl="1" indent="-228600" algn="l">
              <a:lnSpc>
                <a:spcPct val="100000"/>
              </a:lnSpc>
              <a:spcBef>
                <a:spcPts val="1000"/>
              </a:spcBef>
              <a:spcAft>
                <a:spcPts val="0"/>
              </a:spcAft>
              <a:buSzPts val="1900"/>
              <a:buNone/>
              <a:defRPr sz="1900" b="1"/>
            </a:lvl2pPr>
            <a:lvl3pPr marL="1371600" lvl="2" indent="-228600" algn="l">
              <a:lnSpc>
                <a:spcPct val="100000"/>
              </a:lnSpc>
              <a:spcBef>
                <a:spcPts val="1000"/>
              </a:spcBef>
              <a:spcAft>
                <a:spcPts val="0"/>
              </a:spcAft>
              <a:buSzPts val="1800"/>
              <a:buNone/>
              <a:defRPr sz="1800" b="1"/>
            </a:lvl3pPr>
            <a:lvl4pPr marL="1828800" lvl="3" indent="-228600" algn="l">
              <a:lnSpc>
                <a:spcPct val="100000"/>
              </a:lnSpc>
              <a:spcBef>
                <a:spcPts val="1000"/>
              </a:spcBef>
              <a:spcAft>
                <a:spcPts val="0"/>
              </a:spcAft>
              <a:buSzPts val="1600"/>
              <a:buNone/>
              <a:defRPr sz="1600" b="1"/>
            </a:lvl4pPr>
            <a:lvl5pPr marL="2286000" lvl="4" indent="-228600" algn="l">
              <a:lnSpc>
                <a:spcPct val="100000"/>
              </a:lnSpc>
              <a:spcBef>
                <a:spcPts val="1000"/>
              </a:spcBef>
              <a:spcAft>
                <a:spcPts val="0"/>
              </a:spcAft>
              <a:buSzPts val="1600"/>
              <a:buNone/>
              <a:defRPr sz="1600" b="1"/>
            </a:lvl5pPr>
            <a:lvl6pPr marL="2743200" lvl="5" indent="-228600" algn="l">
              <a:lnSpc>
                <a:spcPct val="100000"/>
              </a:lnSpc>
              <a:spcBef>
                <a:spcPts val="1000"/>
              </a:spcBef>
              <a:spcAft>
                <a:spcPts val="0"/>
              </a:spcAft>
              <a:buSzPts val="1600"/>
              <a:buNone/>
              <a:defRPr sz="1600" b="1"/>
            </a:lvl6pPr>
            <a:lvl7pPr marL="3200400" lvl="6" indent="-228600" algn="l">
              <a:lnSpc>
                <a:spcPct val="100000"/>
              </a:lnSpc>
              <a:spcBef>
                <a:spcPts val="1000"/>
              </a:spcBef>
              <a:spcAft>
                <a:spcPts val="0"/>
              </a:spcAft>
              <a:buSzPts val="1600"/>
              <a:buNone/>
              <a:defRPr sz="1600" b="1"/>
            </a:lvl7pPr>
            <a:lvl8pPr marL="3657600" lvl="7" indent="-228600" algn="l">
              <a:lnSpc>
                <a:spcPct val="100000"/>
              </a:lnSpc>
              <a:spcBef>
                <a:spcPts val="1000"/>
              </a:spcBef>
              <a:spcAft>
                <a:spcPts val="0"/>
              </a:spcAft>
              <a:buSzPts val="1600"/>
              <a:buNone/>
              <a:defRPr sz="1600" b="1"/>
            </a:lvl8pPr>
            <a:lvl9pPr marL="4114800" lvl="8" indent="-228600" algn="l">
              <a:lnSpc>
                <a:spcPct val="100000"/>
              </a:lnSpc>
              <a:spcBef>
                <a:spcPts val="1000"/>
              </a:spcBef>
              <a:spcAft>
                <a:spcPts val="0"/>
              </a:spcAft>
              <a:buSzPts val="1600"/>
              <a:buNone/>
              <a:defRPr sz="1600" b="1"/>
            </a:lvl9pPr>
          </a:lstStyle>
          <a:p>
            <a:endParaRPr/>
          </a:p>
        </p:txBody>
      </p:sp>
      <p:sp>
        <p:nvSpPr>
          <p:cNvPr id="58" name="Google Shape;58;p39"/>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39"/>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39"/>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
        <p:nvSpPr>
          <p:cNvPr id="61" name="Google Shape;61;p39"/>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lvl="0" algn="ctr">
              <a:lnSpc>
                <a:spcPct val="90000"/>
              </a:lnSpc>
              <a:spcBef>
                <a:spcPts val="0"/>
              </a:spcBef>
              <a:spcAft>
                <a:spcPts val="0"/>
              </a:spcAft>
              <a:buClr>
                <a:srgbClr val="FEFEFE"/>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bg>
      <p:bgPr>
        <a:solidFill>
          <a:schemeClr val="dk2"/>
        </a:solidFill>
        <a:effectLst/>
      </p:bgPr>
    </p:bg>
    <p:spTree>
      <p:nvGrpSpPr>
        <p:cNvPr id="1" name="Shape 62"/>
        <p:cNvGrpSpPr/>
        <p:nvPr/>
      </p:nvGrpSpPr>
      <p:grpSpPr>
        <a:xfrm>
          <a:off x="0" y="0"/>
          <a:ext cx="0" cy="0"/>
          <a:chOff x="0" y="0"/>
          <a:chExt cx="0" cy="0"/>
        </a:xfrm>
      </p:grpSpPr>
      <p:sp>
        <p:nvSpPr>
          <p:cNvPr id="63" name="Google Shape;63;p40"/>
          <p:cNvSpPr/>
          <p:nvPr/>
        </p:nvSpPr>
        <p:spPr>
          <a:xfrm>
            <a:off x="0" y="0"/>
            <a:ext cx="6095999" cy="68580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40"/>
          <p:cNvSpPr txBox="1">
            <a:spLocks noGrp="1"/>
          </p:cNvSpPr>
          <p:nvPr>
            <p:ph type="title"/>
          </p:nvPr>
        </p:nvSpPr>
        <p:spPr>
          <a:xfrm>
            <a:off x="808523" y="2243828"/>
            <a:ext cx="4494998" cy="1134640"/>
          </a:xfrm>
          <a:prstGeom prst="rect">
            <a:avLst/>
          </a:prstGeom>
          <a:solidFill>
            <a:srgbClr val="FFFFFF"/>
          </a:solidFill>
          <a:ln w="9525" cap="flat" cmpd="sng">
            <a:solidFill>
              <a:srgbClr val="404040"/>
            </a:solidFill>
            <a:prstDash val="solid"/>
            <a:round/>
            <a:headEnd type="none" w="sm" len="sm"/>
            <a:tailEnd type="none" w="sm" len="sm"/>
          </a:ln>
        </p:spPr>
        <p:txBody>
          <a:bodyPr spcFirstLastPara="1" wrap="square" lIns="182875" tIns="182875" rIns="182875" bIns="182875" anchor="ctr" anchorCtr="1">
            <a:noAutofit/>
          </a:bodyPr>
          <a:lstStyle>
            <a:lvl1pPr lvl="0" algn="ctr">
              <a:lnSpc>
                <a:spcPct val="90000"/>
              </a:lnSpc>
              <a:spcBef>
                <a:spcPts val="0"/>
              </a:spcBef>
              <a:spcAft>
                <a:spcPts val="0"/>
              </a:spcAft>
              <a:buClr>
                <a:srgbClr val="262626"/>
              </a:buClr>
              <a:buSzPts val="2200"/>
              <a:buFont typeface="Gill Sans"/>
              <a:buNone/>
              <a:defRPr sz="22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40"/>
          <p:cNvSpPr>
            <a:spLocks noGrp="1"/>
          </p:cNvSpPr>
          <p:nvPr>
            <p:ph type="pic" idx="2"/>
          </p:nvPr>
        </p:nvSpPr>
        <p:spPr>
          <a:xfrm>
            <a:off x="6095999" y="0"/>
            <a:ext cx="6102097" cy="6858000"/>
          </a:xfrm>
          <a:prstGeom prst="rect">
            <a:avLst/>
          </a:prstGeom>
          <a:solidFill>
            <a:srgbClr val="D8D8D8"/>
          </a:solidFill>
          <a:ln>
            <a:noFill/>
          </a:ln>
        </p:spPr>
      </p:sp>
      <p:sp>
        <p:nvSpPr>
          <p:cNvPr id="66" name="Google Shape;66;p40"/>
          <p:cNvSpPr txBox="1">
            <a:spLocks noGrp="1"/>
          </p:cNvSpPr>
          <p:nvPr>
            <p:ph type="body" idx="1"/>
          </p:nvPr>
        </p:nvSpPr>
        <p:spPr>
          <a:xfrm>
            <a:off x="1115568" y="3549918"/>
            <a:ext cx="3794760" cy="2194037"/>
          </a:xfrm>
          <a:prstGeom prst="rect">
            <a:avLst/>
          </a:prstGeom>
          <a:noFill/>
          <a:ln>
            <a:noFill/>
          </a:ln>
        </p:spPr>
        <p:txBody>
          <a:bodyPr spcFirstLastPara="1" wrap="square" lIns="91425" tIns="45700" rIns="91425" bIns="45700" anchor="t" anchorCtr="1">
            <a:normAutofit/>
          </a:bodyPr>
          <a:lstStyle>
            <a:lvl1pPr marL="457200" lvl="0" indent="-228600" algn="ctr">
              <a:lnSpc>
                <a:spcPct val="100000"/>
              </a:lnSpc>
              <a:spcBef>
                <a:spcPts val="1000"/>
              </a:spcBef>
              <a:spcAft>
                <a:spcPts val="0"/>
              </a:spcAft>
              <a:buSzPts val="1500"/>
              <a:buNone/>
              <a:defRPr sz="1500">
                <a:solidFill>
                  <a:srgbClr val="FFFFFF"/>
                </a:solidFill>
              </a:defRPr>
            </a:lvl1pPr>
            <a:lvl2pPr marL="914400" lvl="1" indent="-228600" algn="l">
              <a:lnSpc>
                <a:spcPct val="100000"/>
              </a:lnSpc>
              <a:spcBef>
                <a:spcPts val="1000"/>
              </a:spcBef>
              <a:spcAft>
                <a:spcPts val="0"/>
              </a:spcAft>
              <a:buSzPts val="1400"/>
              <a:buNone/>
              <a:defRPr sz="1400"/>
            </a:lvl2pPr>
            <a:lvl3pPr marL="1371600" lvl="2" indent="-228600" algn="l">
              <a:lnSpc>
                <a:spcPct val="100000"/>
              </a:lnSpc>
              <a:spcBef>
                <a:spcPts val="1000"/>
              </a:spcBef>
              <a:spcAft>
                <a:spcPts val="0"/>
              </a:spcAft>
              <a:buSzPts val="1200"/>
              <a:buNone/>
              <a:defRPr sz="1200"/>
            </a:lvl3pPr>
            <a:lvl4pPr marL="1828800" lvl="3" indent="-228600" algn="l">
              <a:lnSpc>
                <a:spcPct val="100000"/>
              </a:lnSpc>
              <a:spcBef>
                <a:spcPts val="1000"/>
              </a:spcBef>
              <a:spcAft>
                <a:spcPts val="0"/>
              </a:spcAft>
              <a:buSzPts val="1000"/>
              <a:buNone/>
              <a:defRPr sz="1000"/>
            </a:lvl4pPr>
            <a:lvl5pPr marL="2286000" lvl="4" indent="-228600" algn="l">
              <a:lnSpc>
                <a:spcPct val="100000"/>
              </a:lnSpc>
              <a:spcBef>
                <a:spcPts val="1000"/>
              </a:spcBef>
              <a:spcAft>
                <a:spcPts val="0"/>
              </a:spcAft>
              <a:buSzPts val="1000"/>
              <a:buNone/>
              <a:defRPr sz="1000"/>
            </a:lvl5pPr>
            <a:lvl6pPr marL="2743200" lvl="5" indent="-228600" algn="l">
              <a:lnSpc>
                <a:spcPct val="100000"/>
              </a:lnSpc>
              <a:spcBef>
                <a:spcPts val="1000"/>
              </a:spcBef>
              <a:spcAft>
                <a:spcPts val="0"/>
              </a:spcAft>
              <a:buSzPts val="1000"/>
              <a:buNone/>
              <a:defRPr sz="1000"/>
            </a:lvl6pPr>
            <a:lvl7pPr marL="3200400" lvl="6" indent="-228600" algn="l">
              <a:lnSpc>
                <a:spcPct val="100000"/>
              </a:lnSpc>
              <a:spcBef>
                <a:spcPts val="1000"/>
              </a:spcBef>
              <a:spcAft>
                <a:spcPts val="0"/>
              </a:spcAft>
              <a:buSzPts val="1000"/>
              <a:buNone/>
              <a:defRPr sz="1000"/>
            </a:lvl7pPr>
            <a:lvl8pPr marL="3657600" lvl="7" indent="-228600" algn="l">
              <a:lnSpc>
                <a:spcPct val="100000"/>
              </a:lnSpc>
              <a:spcBef>
                <a:spcPts val="1000"/>
              </a:spcBef>
              <a:spcAft>
                <a:spcPts val="0"/>
              </a:spcAft>
              <a:buSzPts val="1000"/>
              <a:buNone/>
              <a:defRPr sz="1000"/>
            </a:lvl8pPr>
            <a:lvl9pPr marL="4114800" lvl="8" indent="-228600" algn="l">
              <a:lnSpc>
                <a:spcPct val="100000"/>
              </a:lnSpc>
              <a:spcBef>
                <a:spcPts val="1000"/>
              </a:spcBef>
              <a:spcAft>
                <a:spcPts val="0"/>
              </a:spcAft>
              <a:buSzPts val="1000"/>
              <a:buNone/>
              <a:defRPr sz="1000"/>
            </a:lvl9pPr>
          </a:lstStyle>
          <a:p>
            <a:endParaRPr/>
          </a:p>
        </p:txBody>
      </p:sp>
      <p:sp>
        <p:nvSpPr>
          <p:cNvPr id="67" name="Google Shape;67;p40"/>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40"/>
          <p:cNvSpPr txBox="1">
            <a:spLocks noGrp="1"/>
          </p:cNvSpPr>
          <p:nvPr>
            <p:ph type="ftr" idx="11"/>
          </p:nvPr>
        </p:nvSpPr>
        <p:spPr>
          <a:xfrm>
            <a:off x="804672" y="6236208"/>
            <a:ext cx="5124797" cy="32004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FFFFF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40"/>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lvl="0" indent="0" algn="ctr">
              <a:spcBef>
                <a:spcPts val="0"/>
              </a:spcBef>
              <a:buNone/>
              <a:defRPr/>
            </a:lvl1pPr>
            <a:lvl2pPr marL="0" lvl="1" indent="0" algn="ctr">
              <a:spcBef>
                <a:spcPts val="0"/>
              </a:spcBef>
              <a:buNone/>
              <a:defRPr/>
            </a:lvl2pPr>
            <a:lvl3pPr marL="0" lvl="2" indent="0" algn="ctr">
              <a:spcBef>
                <a:spcPts val="0"/>
              </a:spcBef>
              <a:buNone/>
              <a:defRPr/>
            </a:lvl3pPr>
            <a:lvl4pPr marL="0" lvl="3" indent="0" algn="ctr">
              <a:spcBef>
                <a:spcPts val="0"/>
              </a:spcBef>
              <a:buNone/>
              <a:defRPr/>
            </a:lvl4pPr>
            <a:lvl5pPr marL="0" lvl="4" indent="0" algn="ctr">
              <a:spcBef>
                <a:spcPts val="0"/>
              </a:spcBef>
              <a:buNone/>
              <a:defRPr/>
            </a:lvl5pPr>
            <a:lvl6pPr marL="0" lvl="5" indent="0" algn="ctr">
              <a:spcBef>
                <a:spcPts val="0"/>
              </a:spcBef>
              <a:buNone/>
              <a:defRPr/>
            </a:lvl6pPr>
            <a:lvl7pPr marL="0" lvl="6" indent="0" algn="ctr">
              <a:spcBef>
                <a:spcPts val="0"/>
              </a:spcBef>
              <a:buNone/>
              <a:defRPr/>
            </a:lvl7pPr>
            <a:lvl8pPr marL="0" lvl="7" indent="0" algn="ctr">
              <a:spcBef>
                <a:spcPts val="0"/>
              </a:spcBef>
              <a:buNone/>
              <a:defRPr/>
            </a:lvl8pPr>
            <a:lvl9pPr marL="0" lvl="8" indent="0" algn="ctr">
              <a:spcBef>
                <a:spcPts val="0"/>
              </a:spcBef>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
        <p:cNvGrpSpPr/>
        <p:nvPr/>
      </p:nvGrpSpPr>
      <p:grpSpPr>
        <a:xfrm>
          <a:off x="0" y="0"/>
          <a:ext cx="0" cy="0"/>
          <a:chOff x="0" y="0"/>
          <a:chExt cx="0" cy="0"/>
        </a:xfrm>
      </p:grpSpPr>
      <p:sp>
        <p:nvSpPr>
          <p:cNvPr id="6" name="Google Shape;6;p31"/>
          <p:cNvSpPr txBox="1">
            <a:spLocks noGrp="1"/>
          </p:cNvSpPr>
          <p:nvPr>
            <p:ph type="title"/>
          </p:nvPr>
        </p:nvSpPr>
        <p:spPr>
          <a:xfrm>
            <a:off x="2231136" y="964692"/>
            <a:ext cx="7729728" cy="1188720"/>
          </a:xfrm>
          <a:prstGeom prst="rect">
            <a:avLst/>
          </a:prstGeom>
          <a:solidFill>
            <a:srgbClr val="A69F8E">
              <a:alpha val="14901"/>
            </a:srgbClr>
          </a:solidFill>
          <a:ln w="31750" cap="sq" cmpd="sng">
            <a:solidFill>
              <a:srgbClr val="FEFEFE"/>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FEFEFE"/>
              </a:buClr>
              <a:buSzPts val="2800"/>
              <a:buFont typeface="Gill Sans"/>
              <a:buNone/>
              <a:defRPr sz="2800" b="0" i="0" u="none" strike="noStrike" cap="none">
                <a:solidFill>
                  <a:srgbClr val="FEFEFE"/>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31"/>
          <p:cNvSpPr txBox="1">
            <a:spLocks noGrp="1"/>
          </p:cNvSpPr>
          <p:nvPr>
            <p:ph type="body" idx="1"/>
          </p:nvPr>
        </p:nvSpPr>
        <p:spPr>
          <a:xfrm>
            <a:off x="2231136" y="2638044"/>
            <a:ext cx="7729728" cy="3101983"/>
          </a:xfrm>
          <a:prstGeom prst="rect">
            <a:avLst/>
          </a:prstGeom>
          <a:noFill/>
          <a:ln>
            <a:noFill/>
          </a:ln>
        </p:spPr>
        <p:txBody>
          <a:bodyPr spcFirstLastPara="1" wrap="square" lIns="91425" tIns="45700" rIns="91425" bIns="45700" anchor="t" anchorCtr="0">
            <a:normAutofit/>
          </a:bodyPr>
          <a:lstStyle>
            <a:lvl1pPr marL="457200" marR="0" lvl="0" indent="-342900" algn="l" rtl="0">
              <a:lnSpc>
                <a:spcPct val="100000"/>
              </a:lnSpc>
              <a:spcBef>
                <a:spcPts val="1000"/>
              </a:spcBef>
              <a:spcAft>
                <a:spcPts val="0"/>
              </a:spcAft>
              <a:buClr>
                <a:schemeClr val="accent2"/>
              </a:buClr>
              <a:buSzPts val="1800"/>
              <a:buFont typeface="Arial"/>
              <a:buChar char="•"/>
              <a:defRPr sz="1800" b="0" i="0" u="none" strike="noStrike" cap="none">
                <a:solidFill>
                  <a:srgbClr val="FEFEFE"/>
                </a:solidFill>
                <a:latin typeface="Gill Sans"/>
                <a:ea typeface="Gill Sans"/>
                <a:cs typeface="Gill Sans"/>
                <a:sym typeface="Gill Sans"/>
              </a:defRPr>
            </a:lvl1pPr>
            <a:lvl2pPr marL="914400" marR="0" lvl="1"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2pPr>
            <a:lvl3pPr marL="1371600" marR="0" lvl="2"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3pPr>
            <a:lvl4pPr marL="1828800" marR="0" lvl="3"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4pPr>
            <a:lvl5pPr marL="2286000" marR="0" lvl="4" indent="-330200" algn="l" rtl="0">
              <a:lnSpc>
                <a:spcPct val="100000"/>
              </a:lnSpc>
              <a:spcBef>
                <a:spcPts val="1000"/>
              </a:spcBef>
              <a:spcAft>
                <a:spcPts val="0"/>
              </a:spcAft>
              <a:buClr>
                <a:schemeClr val="accent2"/>
              </a:buClr>
              <a:buSzPts val="1600"/>
              <a:buFont typeface="Arial"/>
              <a:buChar char="•"/>
              <a:defRPr sz="1600" b="0" i="0" u="none" strike="noStrike" cap="none">
                <a:solidFill>
                  <a:srgbClr val="FEFEFE"/>
                </a:solidFill>
                <a:latin typeface="Gill Sans"/>
                <a:ea typeface="Gill Sans"/>
                <a:cs typeface="Gill Sans"/>
                <a:sym typeface="Gill Sans"/>
              </a:defRPr>
            </a:lvl5pPr>
            <a:lvl6pPr marL="2743200" marR="0" lvl="5"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6pPr>
            <a:lvl7pPr marL="3200400" marR="0" lvl="6"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7pPr>
            <a:lvl8pPr marL="3657600" marR="0" lvl="7"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8pPr>
            <a:lvl9pPr marL="4114800" marR="0" lvl="8" indent="-330200" algn="l" rtl="0">
              <a:lnSpc>
                <a:spcPct val="100000"/>
              </a:lnSpc>
              <a:spcBef>
                <a:spcPts val="1000"/>
              </a:spcBef>
              <a:spcAft>
                <a:spcPts val="0"/>
              </a:spcAft>
              <a:buClr>
                <a:schemeClr val="accent2"/>
              </a:buClr>
              <a:buSzPts val="1600"/>
              <a:buFont typeface="Arial"/>
              <a:buChar char="•"/>
              <a:defRPr sz="1600" b="0" i="0" u="none" strike="noStrike" cap="none">
                <a:solidFill>
                  <a:schemeClr val="lt1"/>
                </a:solidFill>
                <a:latin typeface="Gill Sans"/>
                <a:ea typeface="Gill Sans"/>
                <a:cs typeface="Gill Sans"/>
                <a:sym typeface="Gill Sans"/>
              </a:defRPr>
            </a:lvl9pPr>
          </a:lstStyle>
          <a:p>
            <a:endParaRPr/>
          </a:p>
        </p:txBody>
      </p:sp>
      <p:sp>
        <p:nvSpPr>
          <p:cNvPr id="8" name="Google Shape;8;p31"/>
          <p:cNvSpPr txBox="1">
            <a:spLocks noGrp="1"/>
          </p:cNvSpPr>
          <p:nvPr>
            <p:ph type="dt" idx="10"/>
          </p:nvPr>
        </p:nvSpPr>
        <p:spPr>
          <a:xfrm>
            <a:off x="7821429" y="6238816"/>
            <a:ext cx="2753746" cy="323968"/>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9" name="Google Shape;9;p31"/>
          <p:cNvSpPr txBox="1">
            <a:spLocks noGrp="1"/>
          </p:cNvSpPr>
          <p:nvPr>
            <p:ph type="ftr" idx="11"/>
          </p:nvPr>
        </p:nvSpPr>
        <p:spPr>
          <a:xfrm>
            <a:off x="1600200" y="6236208"/>
            <a:ext cx="5901189" cy="32004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Gill Sans"/>
                <a:ea typeface="Gill Sans"/>
                <a:cs typeface="Gill Sans"/>
                <a:sym typeface="Gill Sans"/>
              </a:defRPr>
            </a:lvl1pPr>
            <a:lvl2pPr marR="0" lvl="1"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2pPr>
            <a:lvl3pPr marR="0" lvl="2"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3pPr>
            <a:lvl4pPr marR="0" lvl="3"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4pPr>
            <a:lvl5pPr marR="0" lvl="4"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5pPr>
            <a:lvl6pPr marR="0" lvl="5"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6pPr>
            <a:lvl7pPr marR="0" lvl="6"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7pPr>
            <a:lvl8pPr marR="0" lvl="7"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8pPr>
            <a:lvl9pPr marR="0" lvl="8" algn="l" rtl="0">
              <a:spcBef>
                <a:spcPts val="0"/>
              </a:spcBef>
              <a:spcAft>
                <a:spcPts val="0"/>
              </a:spcAft>
              <a:buSzPts val="1400"/>
              <a:buNone/>
              <a:defRPr sz="1800" b="0" i="0" u="none" strike="noStrike" cap="none">
                <a:solidFill>
                  <a:schemeClr val="lt1"/>
                </a:solidFill>
                <a:latin typeface="Gill Sans"/>
                <a:ea typeface="Gill Sans"/>
                <a:cs typeface="Gill Sans"/>
                <a:sym typeface="Gill Sans"/>
              </a:defRPr>
            </a:lvl9pPr>
          </a:lstStyle>
          <a:p>
            <a:endParaRPr/>
          </a:p>
        </p:txBody>
      </p:sp>
      <p:sp>
        <p:nvSpPr>
          <p:cNvPr id="10" name="Google Shape;10;p31"/>
          <p:cNvSpPr>
            <a:spLocks noGrp="1"/>
          </p:cNvSpPr>
          <p:nvPr>
            <p:ph type="sldNum" idx="12"/>
          </p:nvPr>
        </p:nvSpPr>
        <p:spPr>
          <a:xfrm>
            <a:off x="10758922" y="6217920"/>
            <a:ext cx="365760" cy="365760"/>
          </a:xfrm>
          <a:prstGeom prst="ellipse">
            <a:avLst/>
          </a:prstGeom>
          <a:solidFill>
            <a:srgbClr val="1D1D1D">
              <a:alpha val="69803"/>
            </a:srgbClr>
          </a:solidFill>
          <a:ln>
            <a:noFill/>
          </a:ln>
        </p:spPr>
        <p:txBody>
          <a:bodyPr spcFirstLastPara="1" wrap="square" lIns="18275" tIns="45700" rIns="18275" bIns="45700" anchor="ctr" anchorCtr="0">
            <a:noAutofit/>
          </a:bodyPr>
          <a:lstStyle>
            <a:lvl1pPr marL="0" marR="0" lvl="0" indent="0" algn="ctr" rtl="0">
              <a:spcBef>
                <a:spcPts val="0"/>
              </a:spcBef>
              <a:buNone/>
              <a:defRPr sz="1100" b="0" i="0" u="none" strike="noStrike" cap="none">
                <a:solidFill>
                  <a:srgbClr val="FFFFFF"/>
                </a:solidFill>
                <a:latin typeface="Gill Sans"/>
                <a:ea typeface="Gill Sans"/>
                <a:cs typeface="Gill Sans"/>
                <a:sym typeface="Gill Sans"/>
              </a:defRPr>
            </a:lvl1pPr>
            <a:lvl2pPr marL="0" marR="0" lvl="1" indent="0" algn="ctr" rtl="0">
              <a:spcBef>
                <a:spcPts val="0"/>
              </a:spcBef>
              <a:buNone/>
              <a:defRPr sz="1100" b="0" i="0" u="none" strike="noStrike" cap="none">
                <a:solidFill>
                  <a:srgbClr val="FFFFFF"/>
                </a:solidFill>
                <a:latin typeface="Gill Sans"/>
                <a:ea typeface="Gill Sans"/>
                <a:cs typeface="Gill Sans"/>
                <a:sym typeface="Gill Sans"/>
              </a:defRPr>
            </a:lvl2pPr>
            <a:lvl3pPr marL="0" marR="0" lvl="2" indent="0" algn="ctr" rtl="0">
              <a:spcBef>
                <a:spcPts val="0"/>
              </a:spcBef>
              <a:buNone/>
              <a:defRPr sz="1100" b="0" i="0" u="none" strike="noStrike" cap="none">
                <a:solidFill>
                  <a:srgbClr val="FFFFFF"/>
                </a:solidFill>
                <a:latin typeface="Gill Sans"/>
                <a:ea typeface="Gill Sans"/>
                <a:cs typeface="Gill Sans"/>
                <a:sym typeface="Gill Sans"/>
              </a:defRPr>
            </a:lvl3pPr>
            <a:lvl4pPr marL="0" marR="0" lvl="3" indent="0" algn="ctr" rtl="0">
              <a:spcBef>
                <a:spcPts val="0"/>
              </a:spcBef>
              <a:buNone/>
              <a:defRPr sz="1100" b="0" i="0" u="none" strike="noStrike" cap="none">
                <a:solidFill>
                  <a:srgbClr val="FFFFFF"/>
                </a:solidFill>
                <a:latin typeface="Gill Sans"/>
                <a:ea typeface="Gill Sans"/>
                <a:cs typeface="Gill Sans"/>
                <a:sym typeface="Gill Sans"/>
              </a:defRPr>
            </a:lvl4pPr>
            <a:lvl5pPr marL="0" marR="0" lvl="4" indent="0" algn="ctr" rtl="0">
              <a:spcBef>
                <a:spcPts val="0"/>
              </a:spcBef>
              <a:buNone/>
              <a:defRPr sz="1100" b="0" i="0" u="none" strike="noStrike" cap="none">
                <a:solidFill>
                  <a:srgbClr val="FFFFFF"/>
                </a:solidFill>
                <a:latin typeface="Gill Sans"/>
                <a:ea typeface="Gill Sans"/>
                <a:cs typeface="Gill Sans"/>
                <a:sym typeface="Gill Sans"/>
              </a:defRPr>
            </a:lvl5pPr>
            <a:lvl6pPr marL="0" marR="0" lvl="5" indent="0" algn="ctr" rtl="0">
              <a:spcBef>
                <a:spcPts val="0"/>
              </a:spcBef>
              <a:buNone/>
              <a:defRPr sz="1100" b="0" i="0" u="none" strike="noStrike" cap="none">
                <a:solidFill>
                  <a:srgbClr val="FFFFFF"/>
                </a:solidFill>
                <a:latin typeface="Gill Sans"/>
                <a:ea typeface="Gill Sans"/>
                <a:cs typeface="Gill Sans"/>
                <a:sym typeface="Gill Sans"/>
              </a:defRPr>
            </a:lvl6pPr>
            <a:lvl7pPr marL="0" marR="0" lvl="6" indent="0" algn="ctr" rtl="0">
              <a:spcBef>
                <a:spcPts val="0"/>
              </a:spcBef>
              <a:buNone/>
              <a:defRPr sz="1100" b="0" i="0" u="none" strike="noStrike" cap="none">
                <a:solidFill>
                  <a:srgbClr val="FFFFFF"/>
                </a:solidFill>
                <a:latin typeface="Gill Sans"/>
                <a:ea typeface="Gill Sans"/>
                <a:cs typeface="Gill Sans"/>
                <a:sym typeface="Gill Sans"/>
              </a:defRPr>
            </a:lvl7pPr>
            <a:lvl8pPr marL="0" marR="0" lvl="7" indent="0" algn="ctr" rtl="0">
              <a:spcBef>
                <a:spcPts val="0"/>
              </a:spcBef>
              <a:buNone/>
              <a:defRPr sz="1100" b="0" i="0" u="none" strike="noStrike" cap="none">
                <a:solidFill>
                  <a:srgbClr val="FFFFFF"/>
                </a:solidFill>
                <a:latin typeface="Gill Sans"/>
                <a:ea typeface="Gill Sans"/>
                <a:cs typeface="Gill Sans"/>
                <a:sym typeface="Gill Sans"/>
              </a:defRPr>
            </a:lvl8pPr>
            <a:lvl9pPr marL="0" marR="0" lvl="8" indent="0" algn="ctr" rtl="0">
              <a:spcBef>
                <a:spcPts val="0"/>
              </a:spcBef>
              <a:buNone/>
              <a:defRPr sz="1100" b="0" i="0" u="none" strike="noStrike" cap="none">
                <a:solidFill>
                  <a:srgbClr val="FFFFFF"/>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
          <p:cNvSpPr txBox="1">
            <a:spLocks noGrp="1"/>
          </p:cNvSpPr>
          <p:nvPr>
            <p:ph type="ctrTitle"/>
          </p:nvPr>
        </p:nvSpPr>
        <p:spPr>
          <a:xfrm>
            <a:off x="503257" y="1689843"/>
            <a:ext cx="11185500" cy="2387700"/>
          </a:xfrm>
          <a:prstGeom prst="rect">
            <a:avLst/>
          </a:prstGeom>
          <a:solidFill>
            <a:srgbClr val="FFFFFF"/>
          </a:solidFill>
          <a:ln w="38100" cap="flat" cmpd="sng">
            <a:solidFill>
              <a:srgbClr val="404040"/>
            </a:solidFill>
            <a:prstDash val="solid"/>
            <a:round/>
            <a:headEnd type="none" w="sm" len="sm"/>
            <a:tailEnd type="none" w="sm" len="sm"/>
          </a:ln>
        </p:spPr>
        <p:txBody>
          <a:bodyPr spcFirstLastPara="1" wrap="square" lIns="274300" tIns="182875" rIns="274300" bIns="182875" anchor="ctr" anchorCtr="0">
            <a:noAutofit/>
          </a:bodyPr>
          <a:lstStyle/>
          <a:p>
            <a:pPr marL="0" lvl="0" indent="0" algn="ctr" rtl="0">
              <a:lnSpc>
                <a:spcPct val="90000"/>
              </a:lnSpc>
              <a:spcBef>
                <a:spcPts val="0"/>
              </a:spcBef>
              <a:spcAft>
                <a:spcPts val="0"/>
              </a:spcAft>
              <a:buClr>
                <a:srgbClr val="262626"/>
              </a:buClr>
              <a:buSzPts val="3600"/>
              <a:buFont typeface="Comic Sans MS"/>
              <a:buNone/>
            </a:pPr>
            <a:endParaRPr sz="2000" dirty="0">
              <a:latin typeface="Comic Sans MS"/>
              <a:ea typeface="Comic Sans MS"/>
              <a:cs typeface="Comic Sans MS"/>
              <a:sym typeface="Comic Sans MS"/>
            </a:endParaRPr>
          </a:p>
          <a:p>
            <a:pPr marL="0" lvl="0" indent="0" algn="ctr" rtl="0">
              <a:lnSpc>
                <a:spcPct val="90000"/>
              </a:lnSpc>
              <a:spcBef>
                <a:spcPts val="0"/>
              </a:spcBef>
              <a:spcAft>
                <a:spcPts val="0"/>
              </a:spcAft>
              <a:buClr>
                <a:srgbClr val="262626"/>
              </a:buClr>
              <a:buSzPts val="3600"/>
              <a:buFont typeface="Comic Sans MS"/>
              <a:buNone/>
            </a:pPr>
            <a:r>
              <a:rPr lang="en-US" dirty="0">
                <a:latin typeface="Comic Sans MS"/>
                <a:ea typeface="Comic Sans MS"/>
                <a:cs typeface="Comic Sans MS"/>
                <a:sym typeface="Comic Sans MS"/>
              </a:rPr>
              <a:t>STATISTICAL ANALYSIS &amp; INFERENCE</a:t>
            </a:r>
            <a:endParaRPr dirty="0">
              <a:latin typeface="Comic Sans MS"/>
              <a:ea typeface="Comic Sans MS"/>
              <a:cs typeface="Comic Sans MS"/>
              <a:sym typeface="Comic Sans MS"/>
            </a:endParaRPr>
          </a:p>
          <a:p>
            <a:pPr marL="0" lvl="0" indent="0" algn="r" rtl="0">
              <a:lnSpc>
                <a:spcPct val="90000"/>
              </a:lnSpc>
              <a:spcBef>
                <a:spcPts val="0"/>
              </a:spcBef>
              <a:spcAft>
                <a:spcPts val="0"/>
              </a:spcAft>
              <a:buClr>
                <a:srgbClr val="262626"/>
              </a:buClr>
              <a:buSzPts val="3600"/>
              <a:buFont typeface="Comic Sans MS"/>
              <a:buNone/>
            </a:pPr>
            <a:r>
              <a:rPr lang="en-US" sz="2000" dirty="0">
                <a:latin typeface="Comic Sans MS"/>
                <a:ea typeface="Comic Sans MS"/>
                <a:cs typeface="Comic Sans MS"/>
                <a:sym typeface="Comic Sans MS"/>
              </a:rPr>
              <a:t>(in a nutshell)</a:t>
            </a:r>
            <a:endParaRPr sz="2000" dirty="0">
              <a:latin typeface="Comic Sans MS"/>
              <a:ea typeface="Comic Sans MS"/>
              <a:cs typeface="Comic Sans MS"/>
              <a:sym typeface="Comic Sans MS"/>
            </a:endParaRPr>
          </a:p>
        </p:txBody>
      </p:sp>
      <p:sp>
        <p:nvSpPr>
          <p:cNvPr id="87" name="Google Shape;87;p1"/>
          <p:cNvSpPr txBox="1">
            <a:spLocks noGrp="1"/>
          </p:cNvSpPr>
          <p:nvPr>
            <p:ph type="subTitle" idx="1"/>
          </p:nvPr>
        </p:nvSpPr>
        <p:spPr>
          <a:xfrm>
            <a:off x="1557450" y="4575147"/>
            <a:ext cx="9077100" cy="1238400"/>
          </a:xfrm>
          <a:prstGeom prst="rect">
            <a:avLst/>
          </a:prstGeom>
          <a:noFill/>
          <a:ln>
            <a:noFill/>
          </a:ln>
        </p:spPr>
        <p:txBody>
          <a:bodyPr spcFirstLastPara="1" wrap="square" lIns="91425" tIns="45700" rIns="91425" bIns="45700" anchor="t" anchorCtr="0">
            <a:noAutofit/>
          </a:bodyPr>
          <a:lstStyle/>
          <a:p>
            <a:pPr marL="0" lvl="0" indent="0" algn="ctr" rtl="0">
              <a:lnSpc>
                <a:spcPct val="115000"/>
              </a:lnSpc>
              <a:spcBef>
                <a:spcPts val="0"/>
              </a:spcBef>
              <a:spcAft>
                <a:spcPts val="0"/>
              </a:spcAft>
              <a:buSzPts val="3000"/>
              <a:buNone/>
            </a:pPr>
            <a:r>
              <a:rPr lang="en-US" sz="3200" dirty="0">
                <a:latin typeface="Comic Sans MS"/>
                <a:ea typeface="Comic Sans MS"/>
                <a:cs typeface="Comic Sans MS"/>
                <a:sym typeface="Comic Sans MS"/>
              </a:rPr>
              <a:t>Vinh Q Tran</a:t>
            </a:r>
            <a:endParaRPr sz="3200" dirty="0">
              <a:latin typeface="Comic Sans MS"/>
              <a:ea typeface="Comic Sans MS"/>
              <a:cs typeface="Comic Sans MS"/>
              <a:sym typeface="Comic Sans MS"/>
            </a:endParaRPr>
          </a:p>
          <a:p>
            <a:pPr marL="0" lvl="0" indent="0" algn="ctr" rtl="0">
              <a:lnSpc>
                <a:spcPct val="100000"/>
              </a:lnSpc>
              <a:spcBef>
                <a:spcPts val="0"/>
              </a:spcBef>
              <a:spcAft>
                <a:spcPts val="0"/>
              </a:spcAft>
              <a:buSzPts val="3000"/>
              <a:buNone/>
            </a:pPr>
            <a:r>
              <a:rPr lang="en-US" sz="3200" dirty="0">
                <a:latin typeface="Comic Sans MS"/>
                <a:ea typeface="Comic Sans MS"/>
                <a:cs typeface="Comic Sans MS"/>
                <a:sym typeface="Comic Sans MS"/>
              </a:rPr>
              <a:t>Massachusetts Institute of Technology (MIT)</a:t>
            </a:r>
            <a:endParaRPr sz="3200" dirty="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Gaussian</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The “normal” distribution</a:t>
                </a: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ad>
                            <m:radPr>
                              <m:degHide m:val="on"/>
                              <m:ctrlPr>
                                <a:rPr lang="en-US" sz="2000" b="0" i="1" smtClean="0">
                                  <a:solidFill>
                                    <a:srgbClr val="FEFEFE"/>
                                  </a:solidFill>
                                  <a:latin typeface="Cambria Math" panose="02040503050406030204" pitchFamily="18" charset="0"/>
                                  <a:sym typeface="Comic Sans MS"/>
                                </a:rPr>
                              </m:ctrlPr>
                            </m:radPr>
                            <m:deg/>
                            <m:e>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𝜋</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e>
                          </m:rad>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𝜇</m:t>
                                      </m:r>
                                    </m:e>
                                  </m:d>
                                </m:e>
                                <m:sup>
                                  <m:r>
                                    <a:rPr lang="en-US" sz="2000" b="0" i="1" smtClean="0">
                                      <a:solidFill>
                                        <a:srgbClr val="FEFEFE"/>
                                      </a:solidFill>
                                      <a:latin typeface="Cambria Math" panose="02040503050406030204" pitchFamily="18" charset="0"/>
                                      <a:sym typeface="Comic Sans MS"/>
                                    </a:rPr>
                                    <m:t>2</m:t>
                                  </m:r>
                                </m:sup>
                              </m:sSup>
                            </m:num>
                            <m:den>
                              <m:r>
                                <a:rPr lang="en-US" sz="2000" b="0" i="1" smtClean="0">
                                  <a:solidFill>
                                    <a:srgbClr val="FEFEFE"/>
                                  </a:solidFill>
                                  <a:latin typeface="Cambria Math" panose="02040503050406030204" pitchFamily="18" charset="0"/>
                                  <a:sym typeface="Comic Sans MS"/>
                                </a:rPr>
                                <m:t>2</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den>
                          </m:f>
                        </m:sup>
                      </m:sSup>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𝜇</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oMath>
                </a14:m>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The gaussian distribution becomes the Poisson distribution when </a:t>
                </a:r>
                <a14:m>
                  <m:oMath xmlns:m="http://schemas.openxmlformats.org/officeDocument/2006/math">
                    <m:r>
                      <a:rPr lang="en-US" sz="2000" i="1">
                        <a:solidFill>
                          <a:srgbClr val="FEFEFE"/>
                        </a:solidFill>
                        <a:latin typeface="Cambria Math" panose="02040503050406030204" pitchFamily="18" charset="0"/>
                        <a:sym typeface="Comic Sans MS"/>
                      </a:rPr>
                      <m:t>𝜇</m:t>
                    </m:r>
                    <m:r>
                      <a:rPr lang="en-US" sz="2000" b="0" i="1" smtClean="0">
                        <a:solidFill>
                          <a:srgbClr val="FEFEFE"/>
                        </a:solidFill>
                        <a:latin typeface="Cambria Math" panose="02040503050406030204" pitchFamily="18" charset="0"/>
                        <a:sym typeface="Comic Sans MS"/>
                      </a:rPr>
                      <m:t>=</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sym typeface="Comic Sans MS"/>
                          </a:rPr>
                          <m:t>2</m:t>
                        </m:r>
                      </m:sup>
                    </m:sSup>
                  </m:oMath>
                </a14:m>
                <a:r>
                  <a:rPr lang="en-US" sz="2000" dirty="0">
                    <a:solidFill>
                      <a:srgbClr val="FEFEFE"/>
                    </a:solidFill>
                    <a:latin typeface="Comic Sans MS"/>
                    <a:ea typeface="Comic Sans MS"/>
                    <a:cs typeface="Comic Sans MS"/>
                    <a:sym typeface="Comic Sans MS"/>
                  </a:rPr>
                  <a:t> and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a:t>
                </a: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Central limit theorem: the distribution of the sum of large enough independent identical random variables is Gaussian (under certain condition*).</a:t>
                </a:r>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b="-17105"/>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52840B27-90C3-50AF-C60B-48543331C9FC}"/>
              </a:ext>
            </a:extLst>
          </p:cNvPr>
          <p:cNvPicPr>
            <a:picLocks noChangeAspect="1"/>
          </p:cNvPicPr>
          <p:nvPr/>
        </p:nvPicPr>
        <p:blipFill>
          <a:blip r:embed="rId3"/>
          <a:stretch>
            <a:fillRect/>
          </a:stretch>
        </p:blipFill>
        <p:spPr>
          <a:xfrm>
            <a:off x="7147964" y="1993007"/>
            <a:ext cx="4749800" cy="39878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212DE23-BF3C-AB37-1FDD-316DB4102287}"/>
                  </a:ext>
                </a:extLst>
              </p:cNvPr>
              <p:cNvSpPr txBox="1"/>
              <p:nvPr/>
            </p:nvSpPr>
            <p:spPr>
              <a:xfrm>
                <a:off x="8721724" y="6141642"/>
                <a:ext cx="247828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𝑝</m:t>
                      </m:r>
                      <m:d>
                        <m:dPr>
                          <m:ctrlPr>
                            <a:rPr lang="en-US" sz="2000" b="0" i="1" smtClean="0">
                              <a:solidFill>
                                <a:schemeClr val="bg1"/>
                              </a:solidFill>
                              <a:latin typeface="Cambria Math" panose="02040503050406030204" pitchFamily="18" charset="0"/>
                            </a:rPr>
                          </m:ctrlPr>
                        </m:dPr>
                        <m:e>
                          <m:sSub>
                            <m:sSubPr>
                              <m:ctrlPr>
                                <a:rPr lang="en-US" sz="2000" b="0" i="1" smtClean="0">
                                  <a:solidFill>
                                    <a:schemeClr val="bg1"/>
                                  </a:solidFill>
                                  <a:latin typeface="Cambria Math" panose="02040503050406030204" pitchFamily="18" charset="0"/>
                                </a:rPr>
                              </m:ctrlPr>
                            </m:sSubPr>
                            <m:e>
                              <m:r>
                                <a:rPr lang="en-US" sz="2000" b="0" i="1" smtClean="0">
                                  <a:solidFill>
                                    <a:schemeClr val="bg1"/>
                                  </a:solidFill>
                                  <a:latin typeface="Cambria Math" panose="02040503050406030204" pitchFamily="18" charset="0"/>
                                </a:rPr>
                                <m:t>𝑥</m:t>
                              </m:r>
                            </m:e>
                            <m:sub>
                              <m:r>
                                <a:rPr lang="en-US" sz="2000" b="0" i="1" smtClean="0">
                                  <a:solidFill>
                                    <a:schemeClr val="bg1"/>
                                  </a:solidFill>
                                  <a:latin typeface="Cambria Math" panose="02040503050406030204" pitchFamily="18" charset="0"/>
                                </a:rPr>
                                <m:t>𝑖</m:t>
                              </m:r>
                            </m:sub>
                          </m:sSub>
                        </m:e>
                      </m:d>
                      <m:r>
                        <a:rPr lang="en-US" sz="2000" b="0" i="1" smtClean="0">
                          <a:solidFill>
                            <a:schemeClr val="bg1"/>
                          </a:solidFill>
                          <a:latin typeface="Cambria Math" panose="02040503050406030204" pitchFamily="18" charset="0"/>
                          <a:ea typeface="Cambria Math" panose="02040503050406030204" pitchFamily="18" charset="0"/>
                        </a:rPr>
                        <m:t>≡</m:t>
                      </m:r>
                      <m:r>
                        <a:rPr lang="en-US" sz="2000" b="0" i="1" smtClean="0">
                          <a:solidFill>
                            <a:schemeClr val="bg1"/>
                          </a:solidFill>
                          <a:latin typeface="Cambria Math" panose="02040503050406030204" pitchFamily="18" charset="0"/>
                          <a:ea typeface="Cambria Math" panose="02040503050406030204" pitchFamily="18" charset="0"/>
                        </a:rPr>
                        <m:t>𝑈</m:t>
                      </m:r>
                      <m:r>
                        <a:rPr lang="en-US" sz="2000" b="0" i="1" smtClean="0">
                          <a:solidFill>
                            <a:schemeClr val="bg1"/>
                          </a:solidFill>
                          <a:latin typeface="Cambria Math" panose="02040503050406030204" pitchFamily="18" charset="0"/>
                          <a:ea typeface="Cambria Math" panose="02040503050406030204" pitchFamily="18" charset="0"/>
                        </a:rPr>
                        <m:t>(0,1)</m:t>
                      </m:r>
                    </m:oMath>
                  </m:oMathPara>
                </a14:m>
                <a:endParaRPr lang="en-US" sz="2000" dirty="0">
                  <a:solidFill>
                    <a:schemeClr val="bg1"/>
                  </a:solidFill>
                  <a:latin typeface="Comic Sans MS" panose="030F0902030302020204" pitchFamily="66" charset="0"/>
                </a:endParaRPr>
              </a:p>
            </p:txBody>
          </p:sp>
        </mc:Choice>
        <mc:Fallback xmlns="">
          <p:sp>
            <p:nvSpPr>
              <p:cNvPr id="6" name="TextBox 5">
                <a:extLst>
                  <a:ext uri="{FF2B5EF4-FFF2-40B4-BE49-F238E27FC236}">
                    <a16:creationId xmlns:a16="http://schemas.microsoft.com/office/drawing/2014/main" id="{B212DE23-BF3C-AB37-1FDD-316DB4102287}"/>
                  </a:ext>
                </a:extLst>
              </p:cNvPr>
              <p:cNvSpPr txBox="1">
                <a:spLocks noRot="1" noChangeAspect="1" noMove="1" noResize="1" noEditPoints="1" noAdjustHandles="1" noChangeArrowheads="1" noChangeShapeType="1" noTextEdit="1"/>
              </p:cNvSpPr>
              <p:nvPr/>
            </p:nvSpPr>
            <p:spPr>
              <a:xfrm>
                <a:off x="8721724" y="6141642"/>
                <a:ext cx="2478280" cy="400110"/>
              </a:xfrm>
              <a:prstGeom prst="rect">
                <a:avLst/>
              </a:prstGeom>
              <a:blipFill>
                <a:blip r:embed="rId4"/>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164275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25B6-D268-D705-D316-26E253445C13}"/>
              </a:ext>
            </a:extLst>
          </p:cNvPr>
          <p:cNvSpPr>
            <a:spLocks noGrp="1"/>
          </p:cNvSpPr>
          <p:nvPr>
            <p:ph type="ctrTitle"/>
          </p:nvPr>
        </p:nvSpPr>
        <p:spPr/>
        <p:txBody>
          <a:bodyPr>
            <a:normAutofit/>
          </a:bodyPr>
          <a:lstStyle/>
          <a:p>
            <a:r>
              <a:rPr lang="en-US" sz="4000" dirty="0">
                <a:latin typeface="Comic Sans MS" panose="030F0902030302020204" pitchFamily="66" charset="0"/>
              </a:rPr>
              <a:t>Sampling</a:t>
            </a:r>
          </a:p>
        </p:txBody>
      </p:sp>
    </p:spTree>
    <p:extLst>
      <p:ext uri="{BB962C8B-B14F-4D97-AF65-F5344CB8AC3E}">
        <p14:creationId xmlns:p14="http://schemas.microsoft.com/office/powerpoint/2010/main" val="1266400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beec5a5ef_1_5"/>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What is Sampling?</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98" name="Google Shape;98;g2ebeec5a5ef_1_5"/>
              <p:cNvSpPr txBox="1"/>
              <p:nvPr/>
            </p:nvSpPr>
            <p:spPr>
              <a:xfrm>
                <a:off x="2231110" y="2314784"/>
                <a:ext cx="7729801" cy="3920499"/>
              </a:xfrm>
              <a:prstGeom prst="rect">
                <a:avLst/>
              </a:prstGeom>
              <a:noFill/>
              <a:ln>
                <a:noFill/>
              </a:ln>
            </p:spPr>
            <p:txBody>
              <a:bodyPr spcFirstLastPara="1" wrap="square" lIns="91425" tIns="91425" rIns="91425" bIns="91425" anchor="t" anchorCtr="0">
                <a:noAutofit/>
              </a:bodyPr>
              <a:lstStyle/>
              <a:p>
                <a:pPr marL="457200" lvl="0" indent="-355600" algn="just">
                  <a:lnSpc>
                    <a:spcPct val="115000"/>
                  </a:lnSpc>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Given a distribution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a:ea typeface="Comic Sans MS"/>
                    <a:cs typeface="Comic Sans MS"/>
                    <a:sym typeface="Comic Sans MS"/>
                  </a:rPr>
                  <a:t>, return a set of number </a:t>
                </a:r>
                <a14:m>
                  <m:oMath xmlns:m="http://schemas.openxmlformats.org/officeDocument/2006/math">
                    <m:d>
                      <m:dPr>
                        <m:begChr m:val="{"/>
                        <m:endChr m:val="}"/>
                        <m:ctrlPr>
                          <a:rPr lang="en-US" sz="2000" i="1" dirty="0">
                            <a:solidFill>
                              <a:srgbClr val="FEFEFE"/>
                            </a:solidFill>
                            <a:latin typeface="Cambria Math" panose="02040503050406030204" pitchFamily="18" charset="0"/>
                            <a:sym typeface="Comic Sans MS"/>
                          </a:rPr>
                        </m:ctrlPr>
                      </m:dPr>
                      <m:e>
                        <m:sSub>
                          <m:sSubPr>
                            <m:ctrlPr>
                              <a:rPr lang="en-US" sz="2000" b="0" i="1" dirty="0" smtClean="0">
                                <a:solidFill>
                                  <a:srgbClr val="FEFEFE"/>
                                </a:solidFill>
                                <a:latin typeface="Cambria Math" panose="02040503050406030204" pitchFamily="18" charset="0"/>
                                <a:sym typeface="Comic Sans MS"/>
                              </a:rPr>
                            </m:ctrlPr>
                          </m:sSubPr>
                          <m:e>
                            <m:r>
                              <a:rPr lang="en-US" sz="2000" i="1" dirty="0">
                                <a:solidFill>
                                  <a:srgbClr val="FEFEFE"/>
                                </a:solidFill>
                                <a:latin typeface="Cambria Math" panose="02040503050406030204" pitchFamily="18" charset="0"/>
                                <a:sym typeface="Comic Sans MS"/>
                              </a:rPr>
                              <m:t>𝑥</m:t>
                            </m:r>
                          </m:e>
                          <m:sub>
                            <m:r>
                              <a:rPr lang="en-US" sz="2000" b="0" i="1" dirty="0" smtClean="0">
                                <a:solidFill>
                                  <a:srgbClr val="FEFEFE"/>
                                </a:solidFill>
                                <a:latin typeface="Cambria Math" panose="02040503050406030204" pitchFamily="18" charset="0"/>
                                <a:sym typeface="Comic Sans MS"/>
                              </a:rPr>
                              <m:t>𝑖</m:t>
                            </m:r>
                          </m:sub>
                        </m:sSub>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The distribution of </a:t>
                </a:r>
                <a14:m>
                  <m:oMath xmlns:m="http://schemas.openxmlformats.org/officeDocument/2006/math">
                    <m:sSub>
                      <m:sSubPr>
                        <m:ctrlPr>
                          <a:rPr lang="en-US" sz="2000" i="1" dirty="0">
                            <a:solidFill>
                              <a:srgbClr val="FEFEFE"/>
                            </a:solidFill>
                            <a:latin typeface="Cambria Math" panose="02040503050406030204" pitchFamily="18" charset="0"/>
                            <a:sym typeface="Comic Sans MS"/>
                          </a:rPr>
                        </m:ctrlPr>
                      </m:sSubPr>
                      <m:e>
                        <m:r>
                          <a:rPr lang="en-US" sz="2000" i="1" dirty="0">
                            <a:solidFill>
                              <a:srgbClr val="FEFEFE"/>
                            </a:solidFill>
                            <a:latin typeface="Cambria Math" panose="02040503050406030204" pitchFamily="18" charset="0"/>
                            <a:sym typeface="Comic Sans MS"/>
                          </a:rPr>
                          <m:t>𝑥</m:t>
                        </m:r>
                      </m:e>
                      <m:sub>
                        <m:r>
                          <a:rPr lang="en-US" sz="2000" i="1" dirty="0">
                            <a:solidFill>
                              <a:srgbClr val="FEFEFE"/>
                            </a:solidFill>
                            <a:latin typeface="Cambria Math" panose="02040503050406030204" pitchFamily="18" charset="0"/>
                            <a:sym typeface="Comic Sans MS"/>
                          </a:rPr>
                          <m:t>𝑖</m:t>
                        </m:r>
                      </m:sub>
                    </m:sSub>
                  </m:oMath>
                </a14:m>
                <a:r>
                  <a:rPr lang="en-US" sz="2000" dirty="0">
                    <a:solidFill>
                      <a:srgbClr val="FEFEFE"/>
                    </a:solidFill>
                    <a:latin typeface="Comic Sans MS"/>
                    <a:ea typeface="Comic Sans MS"/>
                    <a:cs typeface="Comic Sans MS"/>
                    <a:sym typeface="Comic Sans MS"/>
                  </a:rPr>
                  <a:t> must follow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Built-in sampling functions (</a:t>
                </a:r>
                <a:r>
                  <a:rPr lang="en-US" sz="2000" dirty="0" err="1">
                    <a:solidFill>
                      <a:srgbClr val="FEFEFE"/>
                    </a:solidFill>
                    <a:latin typeface="Comic Sans MS"/>
                    <a:ea typeface="Comic Sans MS"/>
                    <a:cs typeface="Comic Sans MS"/>
                    <a:sym typeface="Comic Sans MS"/>
                  </a:rPr>
                  <a:t>scipy.stats</a:t>
                </a:r>
                <a:r>
                  <a:rPr lang="en-US" sz="2000" dirty="0">
                    <a:solidFill>
                      <a:srgbClr val="FEFEFE"/>
                    </a:solidFill>
                    <a:latin typeface="Comic Sans MS"/>
                    <a:ea typeface="Comic Sans MS"/>
                    <a:cs typeface="Comic Sans MS"/>
                    <a:sym typeface="Comic Sans MS"/>
                  </a:rPr>
                  <a:t>), most commonly used are the uniform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𝑈</m:t>
                    </m:r>
                    <m:r>
                      <a:rPr lang="en-US" sz="2000" i="1" dirty="0" smtClean="0">
                        <a:solidFill>
                          <a:srgbClr val="FEFEFE"/>
                        </a:solidFill>
                        <a:latin typeface="Cambria Math" panose="02040503050406030204" pitchFamily="18" charset="0"/>
                        <a:ea typeface="Comic Sans MS"/>
                        <a:cs typeface="Comic Sans MS"/>
                        <a:sym typeface="Comic Sans MS"/>
                      </a:rPr>
                      <m:t>(0,1)</m:t>
                    </m:r>
                  </m:oMath>
                </a14:m>
                <a:r>
                  <a:rPr lang="en-US" sz="2000" dirty="0">
                    <a:solidFill>
                      <a:srgbClr val="FEFEFE"/>
                    </a:solidFill>
                    <a:latin typeface="Comic Sans MS"/>
                    <a:ea typeface="Comic Sans MS"/>
                    <a:cs typeface="Comic Sans MS"/>
                    <a:sym typeface="Comic Sans MS"/>
                  </a:rPr>
                  <a:t> and normal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𝜇</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𝜎</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sampling, serving as basis for the sampling of other distributions.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Inversion sampling: </a:t>
                </a:r>
              </a:p>
              <a:p>
                <a:pPr marL="905256" lvl="0" indent="-342900" algn="just">
                  <a:lnSpc>
                    <a:spcPct val="115000"/>
                  </a:lnSpc>
                  <a:spcBef>
                    <a:spcPts val="1000"/>
                  </a:spcBef>
                  <a:buClr>
                    <a:srgbClr val="FEFEFE"/>
                  </a:buClr>
                  <a:buSzPts val="2000"/>
                  <a:buFontTx/>
                  <a:buChar char="-"/>
                </a:pPr>
                <a:r>
                  <a:rPr lang="en-US" sz="2000" dirty="0">
                    <a:solidFill>
                      <a:srgbClr val="FEFEFE"/>
                    </a:solidFill>
                    <a:latin typeface="Comic Sans MS"/>
                    <a:ea typeface="Comic Sans MS"/>
                    <a:cs typeface="Comic Sans MS"/>
                    <a:sym typeface="Comic Sans MS"/>
                  </a:rPr>
                  <a:t>sample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𝑦</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a:ea typeface="Comic Sans MS"/>
                    <a:cs typeface="Comic Sans MS"/>
                    <a:sym typeface="Comic Sans MS"/>
                  </a:rPr>
                  <a:t> from </a:t>
                </a:r>
                <a14:m>
                  <m:oMath xmlns:m="http://schemas.openxmlformats.org/officeDocument/2006/math">
                    <m:r>
                      <a:rPr lang="en-US" sz="2000" i="1" dirty="0">
                        <a:solidFill>
                          <a:srgbClr val="FEFEFE"/>
                        </a:solidFill>
                        <a:latin typeface="Cambria Math" panose="02040503050406030204" pitchFamily="18" charset="0"/>
                        <a:ea typeface="Comic Sans MS"/>
                        <a:cs typeface="Comic Sans MS"/>
                        <a:sym typeface="Comic Sans MS"/>
                      </a:rPr>
                      <m:t>𝑈</m:t>
                    </m:r>
                    <m:d>
                      <m:dPr>
                        <m:ctrlPr>
                          <a:rPr lang="en-US" sz="2000" i="1" dirty="0">
                            <a:solidFill>
                              <a:srgbClr val="FEFEFE"/>
                            </a:solidFill>
                            <a:latin typeface="Cambria Math" panose="02040503050406030204" pitchFamily="18" charset="0"/>
                            <a:ea typeface="Comic Sans MS"/>
                            <a:cs typeface="Comic Sans MS"/>
                            <a:sym typeface="Comic Sans MS"/>
                          </a:rPr>
                        </m:ctrlPr>
                      </m:dPr>
                      <m:e>
                        <m:r>
                          <a:rPr lang="en-US" sz="2000" i="1" dirty="0">
                            <a:solidFill>
                              <a:srgbClr val="FEFEFE"/>
                            </a:solidFill>
                            <a:latin typeface="Cambria Math" panose="02040503050406030204" pitchFamily="18" charset="0"/>
                            <a:ea typeface="Comic Sans MS"/>
                            <a:cs typeface="Comic Sans MS"/>
                            <a:sym typeface="Comic Sans MS"/>
                          </a:rPr>
                          <m:t>0,1</m:t>
                        </m:r>
                      </m:e>
                    </m:d>
                  </m:oMath>
                </a14:m>
                <a:endParaRPr lang="en-US" sz="2000" dirty="0">
                  <a:solidFill>
                    <a:srgbClr val="FEFEFE"/>
                  </a:solidFill>
                  <a:latin typeface="Comic Sans MS"/>
                  <a:ea typeface="Comic Sans MS"/>
                  <a:cs typeface="Comic Sans MS"/>
                  <a:sym typeface="Comic Sans MS"/>
                </a:endParaRPr>
              </a:p>
              <a:p>
                <a:pPr marL="905256" lvl="0" indent="-342900" algn="just">
                  <a:lnSpc>
                    <a:spcPct val="115000"/>
                  </a:lnSpc>
                  <a:spcBef>
                    <a:spcPts val="1000"/>
                  </a:spcBef>
                  <a:buClr>
                    <a:srgbClr val="FEFEFE"/>
                  </a:buClr>
                  <a:buSzPts val="2000"/>
                  <a:buFontTx/>
                  <a:buChar char="-"/>
                </a:pP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𝐶𝐷</m:t>
                    </m:r>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𝐹</m:t>
                        </m:r>
                      </m:e>
                      <m:sup>
                        <m:r>
                          <a:rPr lang="en-US" sz="2000" i="1">
                            <a:solidFill>
                              <a:srgbClr val="FEFEFE"/>
                            </a:solidFill>
                            <a:latin typeface="Cambria Math" panose="02040503050406030204" pitchFamily="18" charset="0"/>
                            <a:ea typeface="Comic Sans MS"/>
                            <a:cs typeface="Comic Sans MS"/>
                            <a:sym typeface="Comic Sans MS"/>
                          </a:rPr>
                          <m:t>−1</m:t>
                        </m:r>
                      </m:sup>
                    </m:sSup>
                    <m:r>
                      <a:rPr lang="en-US" sz="2000" i="1">
                        <a:solidFill>
                          <a:srgbClr val="FEFEFE"/>
                        </a:solidFill>
                        <a:latin typeface="Cambria Math" panose="02040503050406030204" pitchFamily="18" charset="0"/>
                        <a:ea typeface="Comic Sans MS"/>
                        <a:cs typeface="Comic Sans MS"/>
                        <a:sym typeface="Comic Sans MS"/>
                      </a:rPr>
                      <m:t>(</m:t>
                    </m:r>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𝑦</m:t>
                        </m:r>
                      </m:e>
                      <m:sub>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Rejection sampling: *ask me later.</a:t>
                </a:r>
              </a:p>
              <a:p>
                <a:pPr marL="457200" lvl="0" indent="-355600" algn="just" rtl="0">
                  <a:lnSpc>
                    <a:spcPct val="115000"/>
                  </a:lnSpc>
                  <a:spcBef>
                    <a:spcPts val="0"/>
                  </a:spcBef>
                  <a:spcAft>
                    <a:spcPts val="0"/>
                  </a:spcAft>
                  <a:buClr>
                    <a:srgbClr val="FEFEFE"/>
                  </a:buClr>
                  <a:buSzPts val="2000"/>
                  <a:buFont typeface="Comic Sans MS"/>
                  <a:buChar char="●"/>
                </a:pPr>
                <a:endParaRPr sz="2000" dirty="0">
                  <a:solidFill>
                    <a:srgbClr val="FEFEFE"/>
                  </a:solidFill>
                  <a:latin typeface="Comic Sans MS"/>
                  <a:ea typeface="Comic Sans MS"/>
                  <a:cs typeface="Comic Sans MS"/>
                  <a:sym typeface="Comic Sans MS"/>
                </a:endParaRPr>
              </a:p>
            </p:txBody>
          </p:sp>
        </mc:Choice>
        <mc:Fallback xmlns="">
          <p:sp>
            <p:nvSpPr>
              <p:cNvPr id="98" name="Google Shape;98;g2ebeec5a5ef_1_5"/>
              <p:cNvSpPr txBox="1">
                <a:spLocks noRot="1" noChangeAspect="1" noMove="1" noResize="1" noEditPoints="1" noAdjustHandles="1" noChangeArrowheads="1" noChangeShapeType="1" noTextEdit="1"/>
              </p:cNvSpPr>
              <p:nvPr/>
            </p:nvSpPr>
            <p:spPr>
              <a:xfrm>
                <a:off x="2231110" y="2314784"/>
                <a:ext cx="7729801" cy="3920499"/>
              </a:xfrm>
              <a:prstGeom prst="rect">
                <a:avLst/>
              </a:prstGeom>
              <a:blipFill>
                <a:blip r:embed="rId3"/>
                <a:stretch>
                  <a:fillRect t="-323" r="-820" b="-64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4082547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3A2B-ADA5-A7B2-2843-97746CE60F60}"/>
              </a:ext>
            </a:extLst>
          </p:cNvPr>
          <p:cNvSpPr>
            <a:spLocks noGrp="1"/>
          </p:cNvSpPr>
          <p:nvPr>
            <p:ph type="ctrTitle"/>
          </p:nvPr>
        </p:nvSpPr>
        <p:spPr/>
        <p:txBody>
          <a:bodyPr>
            <a:normAutofit/>
          </a:bodyPr>
          <a:lstStyle/>
          <a:p>
            <a:r>
              <a:rPr lang="en-US" sz="4000" dirty="0">
                <a:latin typeface="Comic Sans MS" panose="030F0902030302020204" pitchFamily="66" charset="0"/>
              </a:rPr>
              <a:t>Chi Square Distribution</a:t>
            </a:r>
          </a:p>
        </p:txBody>
      </p:sp>
    </p:spTree>
    <p:extLst>
      <p:ext uri="{BB962C8B-B14F-4D97-AF65-F5344CB8AC3E}">
        <p14:creationId xmlns:p14="http://schemas.microsoft.com/office/powerpoint/2010/main" val="3093529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F25D2D03-967E-2695-297F-FCFB4DBAFC9E}"/>
                  </a:ext>
                </a:extLst>
              </p:cNvPr>
              <p:cNvSpPr>
                <a:spLocks noGrp="1"/>
              </p:cNvSpPr>
              <p:nvPr>
                <p:ph type="title"/>
              </p:nvPr>
            </p:nvSpPr>
            <p:spPr/>
            <p:txBody>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𝑘</m:t>
                      </m:r>
                      <m:r>
                        <a:rPr lang="en-US" b="0" i="1" smtClean="0">
                          <a:latin typeface="Cambria Math" panose="02040503050406030204" pitchFamily="18" charset="0"/>
                        </a:rPr>
                        <m:t>)</m:t>
                      </m:r>
                    </m:oMath>
                  </m:oMathPara>
                </a14:m>
                <a:endParaRPr lang="en-US" dirty="0"/>
              </a:p>
            </p:txBody>
          </p:sp>
        </mc:Choice>
        <mc:Fallback xmlns="">
          <p:sp>
            <p:nvSpPr>
              <p:cNvPr id="2" name="Title 1">
                <a:extLst>
                  <a:ext uri="{FF2B5EF4-FFF2-40B4-BE49-F238E27FC236}">
                    <a16:creationId xmlns:a16="http://schemas.microsoft.com/office/drawing/2014/main" id="{F25D2D03-967E-2695-297F-FCFB4DBAFC9E}"/>
                  </a:ext>
                </a:extLst>
              </p:cNvPr>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F6A5218B-34BE-3D59-0ED7-CB12CC8FC723}"/>
                  </a:ext>
                </a:extLst>
              </p:cNvPr>
              <p:cNvSpPr txBox="1"/>
              <p:nvPr/>
            </p:nvSpPr>
            <p:spPr>
              <a:xfrm>
                <a:off x="2231136" y="2948170"/>
                <a:ext cx="3535941" cy="3336363"/>
              </a:xfrm>
              <a:prstGeom prst="rect">
                <a:avLst/>
              </a:prstGeom>
              <a:noFill/>
            </p:spPr>
            <p:txBody>
              <a:bodyPr wrap="square" rtlCol="0">
                <a:spAutoFit/>
              </a:bodyPr>
              <a:lstStyle/>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i="1" smtClean="0">
                        <a:solidFill>
                          <a:schemeClr val="bg1"/>
                        </a:solidFill>
                        <a:latin typeface="Cambria Math" panose="02040503050406030204" pitchFamily="18" charset="0"/>
                      </a:rPr>
                      <m:t>𝑌</m:t>
                    </m:r>
                    <m:r>
                      <a:rPr lang="en-US" sz="200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𝑖</m:t>
                        </m:r>
                        <m:r>
                          <a:rPr lang="en-US" sz="2000" i="1">
                            <a:solidFill>
                              <a:schemeClr val="bg1"/>
                            </a:solidFill>
                            <a:latin typeface="Cambria Math" panose="02040503050406030204" pitchFamily="18" charset="0"/>
                          </a:rPr>
                          <m:t>=1</m:t>
                        </m:r>
                      </m:sub>
                      <m:sup>
                        <m:r>
                          <a:rPr lang="en-US" sz="2000" i="1">
                            <a:solidFill>
                              <a:schemeClr val="bg1"/>
                            </a:solidFill>
                            <a:latin typeface="Cambria Math" panose="02040503050406030204" pitchFamily="18" charset="0"/>
                          </a:rPr>
                          <m:t>𝑘</m:t>
                        </m:r>
                      </m:sup>
                      <m:e>
                        <m:sSubSup>
                          <m:sSubSupPr>
                            <m:ctrlPr>
                              <a:rPr lang="en-US" sz="2000" i="1">
                                <a:solidFill>
                                  <a:schemeClr val="bg1"/>
                                </a:solidFill>
                                <a:latin typeface="Cambria Math" panose="02040503050406030204" pitchFamily="18" charset="0"/>
                              </a:rPr>
                            </m:ctrlPr>
                          </m:sSubSup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𝑖</m:t>
                            </m:r>
                          </m:sub>
                          <m:sup>
                            <m:r>
                              <a:rPr lang="en-US" sz="2000" i="1">
                                <a:solidFill>
                                  <a:schemeClr val="bg1"/>
                                </a:solidFill>
                                <a:latin typeface="Cambria Math" panose="02040503050406030204" pitchFamily="18" charset="0"/>
                              </a:rPr>
                              <m:t>2</m:t>
                            </m:r>
                          </m:sup>
                        </m:sSubSup>
                      </m:e>
                    </m:nary>
                  </m:oMath>
                </a14:m>
                <a:endParaRPr lang="vi-VN" sz="2000" i="1" dirty="0">
                  <a:solidFill>
                    <a:schemeClr val="bg1"/>
                  </a:solidFill>
                  <a:latin typeface="Cambria Math" panose="02040503050406030204" pitchFamily="18" charset="0"/>
                </a:endParaRPr>
              </a:p>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b="0" i="1" smtClean="0">
                        <a:solidFill>
                          <a:schemeClr val="bg1"/>
                        </a:solidFill>
                        <a:latin typeface="Cambria Math" panose="02040503050406030204" pitchFamily="18" charset="0"/>
                      </a:rPr>
                      <m:t> </m:t>
                    </m:r>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𝑋</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𝜇</m:t>
                            </m:r>
                          </m:e>
                          <m:sub>
                            <m:r>
                              <a:rPr lang="en-US" sz="2000" i="1">
                                <a:solidFill>
                                  <a:schemeClr val="bg1"/>
                                </a:solidFill>
                                <a:latin typeface="Cambria Math" panose="02040503050406030204" pitchFamily="18" charset="0"/>
                              </a:rPr>
                              <m:t>𝑖</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𝜎</m:t>
                            </m:r>
                          </m:e>
                          <m:sub>
                            <m:r>
                              <a:rPr lang="en-US" sz="2000" i="1">
                                <a:solidFill>
                                  <a:schemeClr val="bg1"/>
                                </a:solidFill>
                                <a:latin typeface="Cambria Math" panose="02040503050406030204" pitchFamily="18" charset="0"/>
                              </a:rPr>
                              <m:t>𝑖</m:t>
                            </m:r>
                          </m:sub>
                        </m:sSub>
                      </m:den>
                    </m:f>
                  </m:oMath>
                </a14:m>
                <a:endParaRPr lang="en-US" sz="2000" b="0" dirty="0">
                  <a:solidFill>
                    <a:srgbClr val="FEFEFE"/>
                  </a:solidFill>
                  <a:latin typeface="Comic Sans MS"/>
                  <a:sym typeface="Comic Sans MS"/>
                </a:endParaRPr>
              </a:p>
              <a:p>
                <a:pPr marL="444500" lvl="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e>
                    </m:d>
                    <m:r>
                      <a:rPr lang="en-US" sz="2000" b="0" i="1" smtClean="0">
                        <a:solidFill>
                          <a:srgbClr val="FEFEFE"/>
                        </a:solidFill>
                        <a:latin typeface="Cambria Math" panose="02040503050406030204" pitchFamily="18" charset="0"/>
                        <a:ea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𝑁</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 </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𝜇</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oMath>
                </a14:m>
                <a:endParaRPr lang="en-US" sz="2000" b="0" dirty="0">
                  <a:solidFill>
                    <a:srgbClr val="FEFEFE"/>
                  </a:solidFill>
                  <a:latin typeface="Comic Sans MS"/>
                  <a:sym typeface="Comic Sans MS"/>
                </a:endParaRPr>
              </a:p>
              <a:p>
                <a:pPr marL="444500" lvl="0" indent="-342900" algn="just">
                  <a:lnSpc>
                    <a:spcPct val="150000"/>
                  </a:lnSpc>
                  <a:buClr>
                    <a:srgbClr val="FEFEFE"/>
                  </a:buClr>
                  <a:buSzPts val="2000"/>
                  <a:buFont typeface="Arial" panose="020B0604020202020204" pitchFamily="34" charset="0"/>
                  <a:buChar char="•"/>
                </a:pPr>
                <a:endParaRPr lang="en-US" sz="2000" b="0" dirty="0">
                  <a:solidFill>
                    <a:srgbClr val="FEFEFE"/>
                  </a:solidFill>
                  <a:latin typeface="Comic Sans MS"/>
                  <a:sym typeface="Comic Sans MS"/>
                </a:endParaRPr>
              </a:p>
              <a:p>
                <a:pPr marL="444500" indent="-342900" algn="just">
                  <a:lnSpc>
                    <a:spcPct val="150000"/>
                  </a:lnSpc>
                  <a:buClr>
                    <a:srgbClr val="FEFEFE"/>
                  </a:buClr>
                  <a:buSzPts val="2000"/>
                  <a:buFont typeface="Arial" panose="020B0604020202020204" pitchFamily="34" charset="0"/>
                  <a:buChar char="•"/>
                </a:pPr>
                <a14:m>
                  <m:oMath xmlns:m="http://schemas.openxmlformats.org/officeDocument/2006/math">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𝑌</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𝜒</m:t>
                        </m:r>
                      </m:e>
                      <m:sup>
                        <m:r>
                          <a:rPr lang="en-US" sz="2000" i="1">
                            <a:solidFill>
                              <a:schemeClr val="bg1"/>
                            </a:solidFill>
                            <a:latin typeface="Cambria Math" panose="02040503050406030204" pitchFamily="18" charset="0"/>
                          </a:rPr>
                          <m:t>2</m:t>
                        </m:r>
                      </m:sup>
                    </m:sSup>
                    <m:d>
                      <m:dPr>
                        <m:ctrlPr>
                          <a:rPr lang="en-US" sz="2000" i="1">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𝑌</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𝑘</m:t>
                        </m:r>
                      </m:e>
                    </m:d>
                  </m:oMath>
                </a14:m>
                <a:endParaRPr lang="en-US" sz="2000" dirty="0">
                  <a:solidFill>
                    <a:schemeClr val="bg1"/>
                  </a:solidFill>
                  <a:latin typeface="Comic Sans MS" panose="030F0902030302020204" pitchFamily="66" charset="0"/>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𝑌</m:t>
                        </m:r>
                      </m:e>
                    </m:d>
                    <m:r>
                      <a:rPr lang="en-US" sz="2000" i="1">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𝑘</m:t>
                    </m:r>
                  </m:oMath>
                </a14:m>
                <a:endParaRPr lang="en-US" sz="200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i="1">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i="1">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𝑘</m:t>
                    </m:r>
                  </m:oMath>
                </a14:m>
                <a:endParaRPr lang="en-US" sz="2000" dirty="0">
                  <a:solidFill>
                    <a:schemeClr val="bg1"/>
                  </a:solidFill>
                  <a:latin typeface="Comic Sans MS" panose="030F0902030302020204" pitchFamily="66" charset="0"/>
                </a:endParaRPr>
              </a:p>
            </p:txBody>
          </p:sp>
        </mc:Choice>
        <mc:Fallback xmlns="">
          <p:sp>
            <p:nvSpPr>
              <p:cNvPr id="3" name="TextBox 2">
                <a:extLst>
                  <a:ext uri="{FF2B5EF4-FFF2-40B4-BE49-F238E27FC236}">
                    <a16:creationId xmlns:a16="http://schemas.microsoft.com/office/drawing/2014/main" id="{F6A5218B-34BE-3D59-0ED7-CB12CC8FC723}"/>
                  </a:ext>
                </a:extLst>
              </p:cNvPr>
              <p:cNvSpPr txBox="1">
                <a:spLocks noRot="1" noChangeAspect="1" noMove="1" noResize="1" noEditPoints="1" noAdjustHandles="1" noChangeArrowheads="1" noChangeShapeType="1" noTextEdit="1"/>
              </p:cNvSpPr>
              <p:nvPr/>
            </p:nvSpPr>
            <p:spPr>
              <a:xfrm>
                <a:off x="2231136" y="2948170"/>
                <a:ext cx="3535941" cy="3336363"/>
              </a:xfrm>
              <a:prstGeom prst="rect">
                <a:avLst/>
              </a:prstGeom>
              <a:blipFill>
                <a:blip r:embed="rId3"/>
                <a:stretch>
                  <a:fillRect t="-10646" b="-1901"/>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4077AB4C-547D-4832-EEE8-7E7CDF054ECA}"/>
              </a:ext>
            </a:extLst>
          </p:cNvPr>
          <p:cNvPicPr>
            <a:picLocks noChangeAspect="1"/>
          </p:cNvPicPr>
          <p:nvPr/>
        </p:nvPicPr>
        <p:blipFill>
          <a:blip r:embed="rId4"/>
          <a:stretch>
            <a:fillRect/>
          </a:stretch>
        </p:blipFill>
        <p:spPr>
          <a:xfrm>
            <a:off x="6139562" y="2519740"/>
            <a:ext cx="4394200" cy="3848100"/>
          </a:xfrm>
          <a:prstGeom prst="rect">
            <a:avLst/>
          </a:prstGeom>
        </p:spPr>
      </p:pic>
    </p:spTree>
    <p:extLst>
      <p:ext uri="{BB962C8B-B14F-4D97-AF65-F5344CB8AC3E}">
        <p14:creationId xmlns:p14="http://schemas.microsoft.com/office/powerpoint/2010/main" val="259173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44D13-3560-2185-FE35-4D36EDA1EF11}"/>
              </a:ext>
            </a:extLst>
          </p:cNvPr>
          <p:cNvSpPr>
            <a:spLocks noGrp="1"/>
          </p:cNvSpPr>
          <p:nvPr>
            <p:ph type="title"/>
          </p:nvPr>
        </p:nvSpPr>
        <p:spPr/>
        <p:txBody>
          <a:bodyPr>
            <a:normAutofit/>
          </a:bodyPr>
          <a:lstStyle/>
          <a:p>
            <a:r>
              <a:rPr lang="en-US" sz="4400" b="0" i="0" u="none" strike="noStrike" dirty="0">
                <a:solidFill>
                  <a:srgbClr val="000000"/>
                </a:solidFill>
                <a:effectLst/>
                <a:highlight>
                  <a:srgbClr val="FFFFFF"/>
                </a:highlight>
                <a:latin typeface="Comic Sans MS" panose="030F0902030302020204" pitchFamily="66" charset="0"/>
              </a:rPr>
              <a:t>Statistical Uncertainty</a:t>
            </a:r>
            <a:endParaRPr lang="en-US" sz="4400" dirty="0">
              <a:latin typeface="Comic Sans MS" panose="030F0902030302020204" pitchFamily="66" charset="0"/>
            </a:endParaRPr>
          </a:p>
        </p:txBody>
      </p:sp>
    </p:spTree>
    <p:extLst>
      <p:ext uri="{BB962C8B-B14F-4D97-AF65-F5344CB8AC3E}">
        <p14:creationId xmlns:p14="http://schemas.microsoft.com/office/powerpoint/2010/main" val="1260641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Sources of Uncertainty</a:t>
            </a:r>
            <a:endParaRPr lang="en-US" dirty="0"/>
          </a:p>
        </p:txBody>
      </p:sp>
      <p:sp>
        <p:nvSpPr>
          <p:cNvPr id="3" name="Google Shape;98;g2ebeec5a5ef_1_5">
            <a:extLst>
              <a:ext uri="{FF2B5EF4-FFF2-40B4-BE49-F238E27FC236}">
                <a16:creationId xmlns:a16="http://schemas.microsoft.com/office/drawing/2014/main" id="{C238AAE2-395E-70DA-8158-454AD008C441}"/>
              </a:ext>
            </a:extLst>
          </p:cNvPr>
          <p:cNvSpPr txBox="1"/>
          <p:nvPr/>
        </p:nvSpPr>
        <p:spPr>
          <a:xfrm>
            <a:off x="3092132" y="2400099"/>
            <a:ext cx="6007736"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Limited resolution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Uncertainty from instruments</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Counting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Statistical spread of sample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Systematic errors and errors from physical phenomena (often calibratable)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t>
            </a:r>
          </a:p>
        </p:txBody>
      </p:sp>
    </p:spTree>
    <p:extLst>
      <p:ext uri="{BB962C8B-B14F-4D97-AF65-F5344CB8AC3E}">
        <p14:creationId xmlns:p14="http://schemas.microsoft.com/office/powerpoint/2010/main" val="227700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Measuring Uncertainty &amp; Error</a:t>
            </a:r>
            <a:endParaRPr lang="en-US" dirty="0"/>
          </a:p>
        </p:txBody>
      </p:sp>
      <p:sp>
        <p:nvSpPr>
          <p:cNvPr id="3" name="Google Shape;98;g2ebeec5a5ef_1_5">
            <a:extLst>
              <a:ext uri="{FF2B5EF4-FFF2-40B4-BE49-F238E27FC236}">
                <a16:creationId xmlns:a16="http://schemas.microsoft.com/office/drawing/2014/main" id="{C238AAE2-395E-70DA-8158-454AD008C441}"/>
              </a:ext>
            </a:extLst>
          </p:cNvPr>
          <p:cNvSpPr txBox="1"/>
          <p:nvPr/>
        </p:nvSpPr>
        <p:spPr>
          <a:xfrm>
            <a:off x="2657700" y="2400099"/>
            <a:ext cx="6876600"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Resolution (angular resolution of telescope)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Test on instrument (measure noise from sensor)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Poisson uncertainty in counting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Standard deviation of sample as error</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Monte Carlo methods</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Physics models and simulations for calibration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Error propagation</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t>
            </a:r>
          </a:p>
        </p:txBody>
      </p:sp>
    </p:spTree>
    <p:extLst>
      <p:ext uri="{BB962C8B-B14F-4D97-AF65-F5344CB8AC3E}">
        <p14:creationId xmlns:p14="http://schemas.microsoft.com/office/powerpoint/2010/main" val="299223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B9B37-5D55-1FD1-9B22-77375C6EE377}"/>
              </a:ext>
            </a:extLst>
          </p:cNvPr>
          <p:cNvSpPr>
            <a:spLocks noGrp="1"/>
          </p:cNvSpPr>
          <p:nvPr>
            <p:ph type="title"/>
          </p:nvPr>
        </p:nvSpPr>
        <p:spPr>
          <a:xfrm>
            <a:off x="2231136" y="537402"/>
            <a:ext cx="7729728" cy="1188720"/>
          </a:xfrm>
        </p:spPr>
        <p:txBody>
          <a:bodyPr/>
          <a:lstStyle/>
          <a:p>
            <a:r>
              <a:rPr lang="en-US" sz="2800" dirty="0">
                <a:latin typeface="Comic Sans MS" panose="030F0902030302020204" pitchFamily="66" charset="0"/>
              </a:rPr>
              <a:t>Error propagation</a:t>
            </a:r>
            <a:endParaRPr lang="en-US" dirty="0"/>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C238AAE2-395E-70DA-8158-454AD008C441}"/>
                  </a:ext>
                </a:extLst>
              </p:cNvPr>
              <p:cNvSpPr txBox="1"/>
              <p:nvPr/>
            </p:nvSpPr>
            <p:spPr>
              <a:xfrm>
                <a:off x="2594616" y="2400099"/>
                <a:ext cx="7002767"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Assume measured variables are gaussian distributed.</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Error of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𝑓</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1</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2</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𝑛</m:t>
                        </m:r>
                      </m:sub>
                    </m:sSub>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assuming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a:ea typeface="Comic Sans MS"/>
                    <a:cs typeface="Comic Sans MS"/>
                    <a:sym typeface="Comic Sans MS"/>
                  </a:rPr>
                  <a:t> are not correlate</a:t>
                </a:r>
              </a:p>
              <a:p>
                <a:pPr marL="457200" lvl="0" indent="-355600" algn="just" rtl="0">
                  <a:lnSpc>
                    <a:spcPct val="115000"/>
                  </a:lnSpc>
                  <a:spcBef>
                    <a:spcPts val="1000"/>
                  </a:spcBef>
                  <a:spcAft>
                    <a:spcPts val="0"/>
                  </a:spcAft>
                  <a:buClr>
                    <a:srgbClr val="FEFEFE"/>
                  </a:buClr>
                  <a:buSzPts val="2000"/>
                  <a:buFont typeface="Comic Sans MS"/>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spcBef>
                    <a:spcPts val="1000"/>
                  </a:spcBef>
                  <a:buClr>
                    <a:srgbClr val="FEFEFE"/>
                  </a:buClr>
                  <a:buSzPts val="2000"/>
                </a:pPr>
                <a14:m>
                  <m:oMathPara xmlns:m="http://schemas.openxmlformats.org/officeDocument/2006/math">
                    <m:oMathParaPr>
                      <m:jc m:val="centerGroup"/>
                    </m:oMathParaPr>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Δ</m:t>
                      </m:r>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ad>
                        <m:radPr>
                          <m:degHide m:val="on"/>
                          <m:ctrlPr>
                            <a:rPr lang="en-US" sz="2000" b="0" i="1" smtClean="0">
                              <a:solidFill>
                                <a:srgbClr val="FEFEFE"/>
                              </a:solidFill>
                              <a:latin typeface="Cambria Math" panose="02040503050406030204" pitchFamily="18" charset="0"/>
                              <a:ea typeface="Comic Sans MS"/>
                              <a:cs typeface="Comic Sans MS"/>
                              <a:sym typeface="Comic Sans MS"/>
                            </a:rPr>
                          </m:ctrlPr>
                        </m:radPr>
                        <m:deg/>
                        <m:e>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i="1">
                                              <a:solidFill>
                                                <a:srgbClr val="FEFEFE"/>
                                              </a:solidFill>
                                              <a:latin typeface="Cambria Math" panose="02040503050406030204" pitchFamily="18" charset="0"/>
                                              <a:sym typeface="Comic Sans MS"/>
                                            </a:rPr>
                                            <m:t>1</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i="1">
                                  <a:solidFill>
                                    <a:srgbClr val="FEFEFE"/>
                                  </a:solidFill>
                                  <a:latin typeface="Cambria Math" panose="02040503050406030204" pitchFamily="18" charset="0"/>
                                  <a:sym typeface="Comic Sans MS"/>
                                </a:rPr>
                                <m:t>1</m:t>
                              </m:r>
                            </m:sub>
                            <m:sup>
                              <m:r>
                                <a:rPr lang="en-US" sz="2000" i="1">
                                  <a:solidFill>
                                    <a:srgbClr val="FEFEFE"/>
                                  </a:solidFill>
                                  <a:latin typeface="Cambria Math" panose="02040503050406030204" pitchFamily="18" charset="0"/>
                                  <a:sym typeface="Comic Sans MS"/>
                                </a:rPr>
                                <m:t>2</m:t>
                              </m:r>
                            </m:sup>
                          </m:sSubSup>
                          <m:r>
                            <a:rPr lang="en-US" sz="2000" b="0" i="1" smtClean="0">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2</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2</m:t>
                              </m:r>
                            </m:sub>
                            <m:sup>
                              <m:r>
                                <a:rPr lang="en-US" sz="2000" i="1">
                                  <a:solidFill>
                                    <a:srgbClr val="FEFEFE"/>
                                  </a:solidFill>
                                  <a:latin typeface="Cambria Math" panose="02040503050406030204" pitchFamily="18" charset="0"/>
                                  <a:sym typeface="Comic Sans MS"/>
                                </a:rPr>
                                <m:t>2</m:t>
                              </m:r>
                            </m:sup>
                          </m:sSubSup>
                          <m:r>
                            <a:rPr lang="en-US" sz="2000" b="0" i="1" smtClean="0">
                              <a:solidFill>
                                <a:srgbClr val="FEFEFE"/>
                              </a:solidFill>
                              <a:latin typeface="Cambria Math" panose="02040503050406030204" pitchFamily="18" charset="0"/>
                              <a:sym typeface="Comic Sans MS"/>
                            </a:rPr>
                            <m:t>+ …+</m:t>
                          </m:r>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𝑑𝑦</m:t>
                                      </m:r>
                                    </m:num>
                                    <m:den>
                                      <m:r>
                                        <a:rPr lang="en-US" sz="2000" i="1">
                                          <a:solidFill>
                                            <a:srgbClr val="FEFEFE"/>
                                          </a:solidFill>
                                          <a:latin typeface="Cambria Math" panose="02040503050406030204" pitchFamily="18" charset="0"/>
                                          <a:sym typeface="Comic Sans MS"/>
                                        </a:rPr>
                                        <m:t>𝑑</m:t>
                                      </m:r>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𝑛</m:t>
                                          </m:r>
                                        </m:sub>
                                      </m:sSub>
                                    </m:den>
                                  </m:f>
                                </m:e>
                              </m:d>
                            </m:e>
                            <m:sup>
                              <m:r>
                                <a:rPr lang="en-US" sz="2000" i="1">
                                  <a:solidFill>
                                    <a:srgbClr val="FEFEFE"/>
                                  </a:solidFill>
                                  <a:latin typeface="Cambria Math" panose="02040503050406030204" pitchFamily="18" charset="0"/>
                                  <a:sym typeface="Comic Sans MS"/>
                                </a:rPr>
                                <m:t>2</m:t>
                              </m:r>
                            </m:sup>
                          </m:sSup>
                          <m:r>
                            <m:rPr>
                              <m:sty m:val="p"/>
                            </m:rPr>
                            <a:rPr lang="en-US" sz="2000">
                              <a:solidFill>
                                <a:srgbClr val="FEFEFE"/>
                              </a:solidFill>
                              <a:latin typeface="Cambria Math" panose="02040503050406030204" pitchFamily="18" charset="0"/>
                              <a:sym typeface="Comic Sans MS"/>
                            </a:rPr>
                            <m:t>Δ</m:t>
                          </m:r>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𝑛</m:t>
                              </m:r>
                            </m:sub>
                            <m:sup>
                              <m:r>
                                <a:rPr lang="en-US" sz="2000" i="1">
                                  <a:solidFill>
                                    <a:srgbClr val="FEFEFE"/>
                                  </a:solidFill>
                                  <a:latin typeface="Cambria Math" panose="02040503050406030204" pitchFamily="18" charset="0"/>
                                  <a:sym typeface="Comic Sans MS"/>
                                </a:rPr>
                                <m:t>2</m:t>
                              </m:r>
                            </m:sup>
                          </m:sSubSup>
                        </m:e>
                      </m:rad>
                    </m:oMath>
                  </m:oMathPara>
                </a14:m>
                <a:endParaRPr lang="en-US" sz="2000" dirty="0">
                  <a:solidFill>
                    <a:srgbClr val="FEFEFE"/>
                  </a:solidFill>
                  <a:latin typeface="Comic Sans MS"/>
                  <a:ea typeface="Comic Sans MS"/>
                  <a:cs typeface="Comic Sans MS"/>
                  <a:sym typeface="Comic Sans MS"/>
                </a:endParaRPr>
              </a:p>
            </p:txBody>
          </p:sp>
        </mc:Choice>
        <mc:Fallback xmlns="">
          <p:sp>
            <p:nvSpPr>
              <p:cNvPr id="3" name="Google Shape;98;g2ebeec5a5ef_1_5">
                <a:extLst>
                  <a:ext uri="{FF2B5EF4-FFF2-40B4-BE49-F238E27FC236}">
                    <a16:creationId xmlns:a16="http://schemas.microsoft.com/office/drawing/2014/main" id="{C238AAE2-395E-70DA-8158-454AD008C441}"/>
                  </a:ext>
                </a:extLst>
              </p:cNvPr>
              <p:cNvSpPr txBox="1">
                <a:spLocks noRot="1" noChangeAspect="1" noMove="1" noResize="1" noEditPoints="1" noAdjustHandles="1" noChangeArrowheads="1" noChangeShapeType="1" noTextEdit="1"/>
              </p:cNvSpPr>
              <p:nvPr/>
            </p:nvSpPr>
            <p:spPr>
              <a:xfrm>
                <a:off x="2594616" y="2400099"/>
                <a:ext cx="7002767" cy="3920499"/>
              </a:xfrm>
              <a:prstGeom prst="rect">
                <a:avLst/>
              </a:prstGeom>
              <a:blipFill>
                <a:blip r:embed="rId2"/>
                <a:stretch>
                  <a:fillRect t="-324" r="-906"/>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69354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C0F51D-105D-38C9-C9D5-A01E7C56DE2A}"/>
              </a:ext>
            </a:extLst>
          </p:cNvPr>
          <p:cNvSpPr>
            <a:spLocks noGrp="1"/>
          </p:cNvSpPr>
          <p:nvPr>
            <p:ph type="title"/>
          </p:nvPr>
        </p:nvSpPr>
        <p:spPr/>
        <p:txBody>
          <a:bodyPr>
            <a:normAutofit/>
          </a:bodyPr>
          <a:lstStyle/>
          <a:p>
            <a:r>
              <a:rPr lang="en-US" sz="4400" dirty="0">
                <a:latin typeface="Comic Sans MS" panose="030F0902030302020204" pitchFamily="66" charset="0"/>
              </a:rPr>
              <a:t>Likelihood Statistics</a:t>
            </a:r>
          </a:p>
        </p:txBody>
      </p:sp>
    </p:spTree>
    <p:extLst>
      <p:ext uri="{BB962C8B-B14F-4D97-AF65-F5344CB8AC3E}">
        <p14:creationId xmlns:p14="http://schemas.microsoft.com/office/powerpoint/2010/main" val="1452487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2ebeec5a5ef_1_0"/>
          <p:cNvSpPr txBox="1">
            <a:spLocks noGrp="1"/>
          </p:cNvSpPr>
          <p:nvPr>
            <p:ph type="title"/>
          </p:nvPr>
        </p:nvSpPr>
        <p:spPr>
          <a:xfrm>
            <a:off x="1600200" y="2386744"/>
            <a:ext cx="8991600" cy="1645800"/>
          </a:xfrm>
          <a:prstGeom prst="rect">
            <a:avLst/>
          </a:prstGeom>
        </p:spPr>
        <p:txBody>
          <a:bodyPr spcFirstLastPara="1" wrap="square" lIns="274300" tIns="182875" rIns="274300" bIns="182875" anchor="ctr" anchorCtr="1">
            <a:normAutofit/>
          </a:bodyPr>
          <a:lstStyle/>
          <a:p>
            <a:pPr marL="0" lvl="0" indent="0" algn="ctr" rtl="0">
              <a:spcBef>
                <a:spcPts val="0"/>
              </a:spcBef>
              <a:spcAft>
                <a:spcPts val="0"/>
              </a:spcAft>
              <a:buNone/>
            </a:pPr>
            <a:r>
              <a:rPr lang="en-US" sz="4400" dirty="0">
                <a:latin typeface="Comic Sans MS"/>
                <a:ea typeface="Comic Sans MS"/>
                <a:cs typeface="Comic Sans MS"/>
                <a:sym typeface="Comic Sans MS"/>
              </a:rPr>
              <a:t>Distributions</a:t>
            </a:r>
            <a:endParaRPr sz="4400" dirty="0">
              <a:latin typeface="Comic Sans MS"/>
              <a:ea typeface="Comic Sans MS"/>
              <a:cs typeface="Comic Sans MS"/>
              <a:sym typeface="Comic Sans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EDA0-75B8-EE24-F65E-F97BC0EBB980}"/>
              </a:ext>
            </a:extLst>
          </p:cNvPr>
          <p:cNvSpPr>
            <a:spLocks noGrp="1"/>
          </p:cNvSpPr>
          <p:nvPr>
            <p:ph type="ctrTitle"/>
          </p:nvPr>
        </p:nvSpPr>
        <p:spPr/>
        <p:txBody>
          <a:bodyPr>
            <a:normAutofit/>
          </a:bodyPr>
          <a:lstStyle/>
          <a:p>
            <a:r>
              <a:rPr lang="en-US" sz="4000" dirty="0">
                <a:latin typeface="Comic Sans MS" panose="030F0902030302020204" pitchFamily="66" charset="0"/>
              </a:rPr>
              <a:t>Likelihood and Inference</a:t>
            </a:r>
          </a:p>
        </p:txBody>
      </p:sp>
    </p:spTree>
    <p:extLst>
      <p:ext uri="{BB962C8B-B14F-4D97-AF65-F5344CB8AC3E}">
        <p14:creationId xmlns:p14="http://schemas.microsoft.com/office/powerpoint/2010/main" val="33290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dirty="0">
                <a:latin typeface="Comic Sans MS" panose="030F0902030302020204" pitchFamily="66" charset="0"/>
              </a:rPr>
              <a:t>Likelihood, Prior, and Posterior</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F73A9A5C-B8B0-D45F-781B-2423C988A66F}"/>
                  </a:ext>
                </a:extLst>
              </p:cNvPr>
              <p:cNvSpPr txBox="1"/>
              <p:nvPr/>
            </p:nvSpPr>
            <p:spPr>
              <a:xfrm>
                <a:off x="852395" y="2106251"/>
                <a:ext cx="6009878"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Conditional probability: given a condition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𝐵</m:t>
                    </m:r>
                  </m:oMath>
                </a14:m>
                <a:r>
                  <a:rPr lang="en-US" sz="2000" dirty="0">
                    <a:solidFill>
                      <a:srgbClr val="FEFEFE"/>
                    </a:solidFill>
                    <a:latin typeface="Comic Sans MS"/>
                    <a:ea typeface="Comic Sans MS"/>
                    <a:cs typeface="Comic Sans MS"/>
                    <a:sym typeface="Comic Sans MS"/>
                  </a:rPr>
                  <a:t>, the probability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𝐴</m:t>
                    </m:r>
                  </m:oMath>
                </a14:m>
                <a:r>
                  <a:rPr lang="en-US" sz="2000" dirty="0">
                    <a:solidFill>
                      <a:srgbClr val="FEFEFE"/>
                    </a:solidFill>
                    <a:latin typeface="Comic Sans MS"/>
                    <a:ea typeface="Comic Sans MS"/>
                    <a:cs typeface="Comic Sans MS"/>
                    <a:sym typeface="Comic Sans MS"/>
                  </a:rPr>
                  <a:t> is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𝐴</m:t>
                        </m:r>
                      </m:e>
                      <m:e>
                        <m:r>
                          <a:rPr lang="en-US" sz="2000" b="0" i="1" smtClean="0">
                            <a:solidFill>
                              <a:srgbClr val="FEFEFE"/>
                            </a:solidFill>
                            <a:latin typeface="Cambria Math" panose="02040503050406030204" pitchFamily="18" charset="0"/>
                            <a:ea typeface="Comic Sans MS"/>
                            <a:cs typeface="Comic Sans MS"/>
                            <a:sym typeface="Comic Sans MS"/>
                          </a:rPr>
                          <m:t>𝐵</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Likelihood: The probability of the observed measurement given a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Prior: An assumption about the underlaying mechanism/physics of the system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Posterior (probability): Given the observed measurement, what is the probability of the prior being correct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Example: Flip a “fair” coin 10 times, 3 heads, 7 tails. What is the prior and likelihood?.</a:t>
                </a:r>
              </a:p>
            </p:txBody>
          </p:sp>
        </mc:Choice>
        <mc:Fallback xmlns="">
          <p:sp>
            <p:nvSpPr>
              <p:cNvPr id="3" name="Google Shape;98;g2ebeec5a5ef_1_5">
                <a:extLst>
                  <a:ext uri="{FF2B5EF4-FFF2-40B4-BE49-F238E27FC236}">
                    <a16:creationId xmlns:a16="http://schemas.microsoft.com/office/drawing/2014/main" id="{F73A9A5C-B8B0-D45F-781B-2423C988A66F}"/>
                  </a:ext>
                </a:extLst>
              </p:cNvPr>
              <p:cNvSpPr txBox="1">
                <a:spLocks noRot="1" noChangeAspect="1" noMove="1" noResize="1" noEditPoints="1" noAdjustHandles="1" noChangeArrowheads="1" noChangeShapeType="1" noTextEdit="1"/>
              </p:cNvSpPr>
              <p:nvPr/>
            </p:nvSpPr>
            <p:spPr>
              <a:xfrm>
                <a:off x="852395" y="2106251"/>
                <a:ext cx="6009878" cy="3920499"/>
              </a:xfrm>
              <a:prstGeom prst="rect">
                <a:avLst/>
              </a:prstGeom>
              <a:blipFill>
                <a:blip r:embed="rId2"/>
                <a:stretch>
                  <a:fillRect t="-647" r="-1055" b="-17152"/>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7161375" y="1980691"/>
                <a:ext cx="4503634" cy="4171618"/>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ea typeface="Comic Sans MS"/>
                              <a:cs typeface="Comic Sans MS"/>
                              <a:sym typeface="Comic Sans MS"/>
                            </a:rPr>
                          </m:ctrlPr>
                        </m:fPr>
                        <m:num>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num>
                        <m:den>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den>
                      </m:f>
                    </m:oMath>
                  </m:oMathPara>
                </a14:m>
                <a:endParaRPr lang="en-US" sz="2000" dirty="0">
                  <a:solidFill>
                    <a:srgbClr val="FEFEFE"/>
                  </a:solidFill>
                  <a:latin typeface="Comic Sans MS"/>
                  <a:ea typeface="Comic Sans MS"/>
                  <a:cs typeface="Comic Sans MS"/>
                  <a:sym typeface="Comic Sans MS"/>
                </a:endParaRPr>
              </a:p>
              <a:p>
                <a:pPr marL="457200" lvl="0" indent="-355600" algn="just" rtl="0">
                  <a:lnSpc>
                    <a:spcPct val="115000"/>
                  </a:lnSpc>
                  <a:spcBef>
                    <a:spcPts val="0"/>
                  </a:spcBef>
                  <a:spcAft>
                    <a:spcPts val="0"/>
                  </a:spcAft>
                  <a:buClr>
                    <a:srgbClr val="FEFEFE"/>
                  </a:buClr>
                  <a:buSzPts val="2000"/>
                  <a:buFont typeface="Comic Sans MS"/>
                  <a:buChar char="●"/>
                </a:pPr>
                <a:endParaRPr lang="en-US" sz="2000" dirty="0">
                  <a:solidFill>
                    <a:srgbClr val="FEFEFE"/>
                  </a:solidFill>
                  <a:latin typeface="Comic Sans MS"/>
                  <a:ea typeface="Comic Sans MS"/>
                  <a:cs typeface="Comic Sans MS"/>
                  <a:sym typeface="Comic Sans MS"/>
                </a:endParaRPr>
              </a:p>
              <a:p>
                <a:pPr marL="457200" indent="-355600" algn="just">
                  <a:lnSpc>
                    <a:spcPct val="115000"/>
                  </a:lnSpc>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b="0" dirty="0">
                    <a:solidFill>
                      <a:srgbClr val="FEFEFE"/>
                    </a:solidFill>
                    <a:latin typeface="Comic Sans MS"/>
                    <a:ea typeface="Comic Sans MS"/>
                    <a:cs typeface="Comic Sans MS"/>
                    <a:sym typeface="Comic Sans MS"/>
                  </a:rPr>
                  <a:t>: the probability of the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𝑋</m:t>
                    </m:r>
                    <m:r>
                      <a:rPr lang="en-US" sz="2000" i="1">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a:ea typeface="Comic Sans MS"/>
                    <a:cs typeface="Comic Sans MS"/>
                    <a:sym typeface="Comic Sans MS"/>
                  </a:rPr>
                  <a:t>: can be understand as the probability of the measurement, but serve more as a normalizing factor </a:t>
                </a:r>
                <a14:m>
                  <m:oMath xmlns:m="http://schemas.openxmlformats.org/officeDocument/2006/math">
                    <m:nary>
                      <m:naryPr>
                        <m:limLoc m:val="undOvr"/>
                        <m:subHide m:val="on"/>
                        <m:supHide m:val="on"/>
                        <m:ctrlPr>
                          <a:rPr lang="en-US" sz="2000" i="1" smtClean="0">
                            <a:solidFill>
                              <a:srgbClr val="FEFEFE"/>
                            </a:solidFill>
                            <a:latin typeface="Cambria Math" panose="02040503050406030204" pitchFamily="18" charset="0"/>
                            <a:sym typeface="Comic Sans MS"/>
                          </a:rPr>
                        </m:ctrlPr>
                      </m:naryPr>
                      <m:sub/>
                      <m:sup/>
                      <m:e>
                        <m:r>
                          <m:rPr>
                            <m:sty m:val="p"/>
                          </m:rPr>
                          <a:rPr lang="en-US" sz="2000" b="0" i="0" smtClean="0">
                            <a:solidFill>
                              <a:srgbClr val="FEFEFE"/>
                            </a:solidFill>
                            <a:latin typeface="Cambria Math" panose="02040503050406030204" pitchFamily="18" charset="0"/>
                            <a:sym typeface="Comic Sans MS"/>
                          </a:rPr>
                          <m:t>d</m:t>
                        </m:r>
                        <m:r>
                          <a:rPr lang="en-US" sz="2000" b="0" i="1" smtClean="0">
                            <a:solidFill>
                              <a:srgbClr val="FEFEFE"/>
                            </a:solidFill>
                            <a:latin typeface="Cambria Math" panose="02040503050406030204" pitchFamily="18" charset="0"/>
                            <a:sym typeface="Comic Sans MS"/>
                          </a:rPr>
                          <m:t>𝜃</m:t>
                        </m:r>
                      </m:e>
                    </m:nary>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e>
                        <m:r>
                          <a:rPr lang="en-US" sz="2000" b="0" i="1" smtClean="0">
                            <a:solidFill>
                              <a:srgbClr val="FEFEFE"/>
                            </a:solidFill>
                            <a:latin typeface="Cambria Math" panose="02040503050406030204" pitchFamily="18" charset="0"/>
                            <a:sym typeface="Comic Sans MS"/>
                          </a:rPr>
                          <m:t>𝑋</m:t>
                        </m:r>
                      </m:e>
                    </m:d>
                    <m:r>
                      <a:rPr lang="en-US" sz="2000" b="0" i="1" smtClean="0">
                        <a:solidFill>
                          <a:srgbClr val="FEFEFE"/>
                        </a:solidFill>
                        <a:latin typeface="Cambria Math" panose="02040503050406030204" pitchFamily="18" charset="0"/>
                        <a:sym typeface="Comic Sans MS"/>
                      </a:rPr>
                      <m:t>=1</m:t>
                    </m:r>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oMath>
                </a14:m>
                <a:r>
                  <a:rPr lang="en-US" sz="2000" dirty="0">
                    <a:solidFill>
                      <a:srgbClr val="FEFEFE"/>
                    </a:solidFill>
                    <a:latin typeface="Comic Sans MS"/>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Bayes’ theorem.</a:t>
                </a: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7161375" y="1980691"/>
                <a:ext cx="4503634" cy="4171618"/>
              </a:xfrm>
              <a:prstGeom prst="rect">
                <a:avLst/>
              </a:prstGeom>
              <a:blipFill>
                <a:blip r:embed="rId3"/>
                <a:stretch>
                  <a:fillRect r="-1408" b="-1854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1066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0EAD7-A6D1-924C-6855-DDA3BD7A6F13}"/>
              </a:ext>
            </a:extLst>
          </p:cNvPr>
          <p:cNvSpPr>
            <a:spLocks noGrp="1"/>
          </p:cNvSpPr>
          <p:nvPr>
            <p:ph type="ctrTitle"/>
          </p:nvPr>
        </p:nvSpPr>
        <p:spPr/>
        <p:txBody>
          <a:bodyPr>
            <a:normAutofit/>
          </a:bodyPr>
          <a:lstStyle/>
          <a:p>
            <a:r>
              <a:rPr lang="en-US" sz="4000" dirty="0">
                <a:latin typeface="Comic Sans MS" panose="030F0902030302020204" pitchFamily="66" charset="0"/>
              </a:rPr>
              <a:t>Maximum Likelihood Fitting</a:t>
            </a:r>
          </a:p>
        </p:txBody>
      </p:sp>
    </p:spTree>
    <p:extLst>
      <p:ext uri="{BB962C8B-B14F-4D97-AF65-F5344CB8AC3E}">
        <p14:creationId xmlns:p14="http://schemas.microsoft.com/office/powerpoint/2010/main" val="2959835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460490"/>
            <a:ext cx="7729728" cy="1188720"/>
          </a:xfrm>
        </p:spPr>
        <p:txBody>
          <a:bodyPr/>
          <a:lstStyle/>
          <a:p>
            <a:r>
              <a:rPr lang="en-US" dirty="0">
                <a:latin typeface="Comic Sans MS" panose="030F0902030302020204" pitchFamily="66" charset="0"/>
              </a:rPr>
              <a:t>Least-square Fitting</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F73A9A5C-B8B0-D45F-781B-2423C988A66F}"/>
                  </a:ext>
                </a:extLst>
              </p:cNvPr>
              <p:cNvSpPr txBox="1"/>
              <p:nvPr/>
            </p:nvSpPr>
            <p:spPr>
              <a:xfrm>
                <a:off x="816809" y="2068873"/>
                <a:ext cx="6332432"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Residual: </a:t>
                </a:r>
              </a:p>
              <a:p>
                <a:pPr marL="905256" lvl="1" indent="-342900" algn="just">
                  <a:lnSpc>
                    <a:spcPct val="115000"/>
                  </a:lnSpc>
                  <a:buClr>
                    <a:srgbClr val="FEFEFE"/>
                  </a:buClr>
                  <a:buSzPts val="2000"/>
                  <a:buFontTx/>
                  <a:buChar char="-"/>
                </a:pP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e>
                            </m:d>
                          </m:e>
                          <m:sup>
                            <m:r>
                              <a:rPr lang="en-US" sz="2000" b="0" i="1" smtClean="0">
                                <a:solidFill>
                                  <a:srgbClr val="FEFEFE"/>
                                </a:solidFill>
                                <a:latin typeface="Cambria Math" panose="02040503050406030204" pitchFamily="18" charset="0"/>
                                <a:sym typeface="Comic Sans MS"/>
                              </a:rPr>
                              <m:t>2</m:t>
                            </m:r>
                          </m:sup>
                        </m:sSup>
                      </m:e>
                    </m:nary>
                  </m:oMath>
                </a14:m>
                <a:endParaRPr lang="en-US" sz="2000" b="0" i="1" dirty="0">
                  <a:solidFill>
                    <a:srgbClr val="FEFEFE"/>
                  </a:solidFill>
                  <a:latin typeface="Comic Sans MS" panose="030F0902030302020204" pitchFamily="66" charset="0"/>
                  <a:sym typeface="Comic Sans MS"/>
                </a:endParaRPr>
              </a:p>
              <a:p>
                <a:pPr marL="905256" lvl="1" indent="-342900" algn="just">
                  <a:lnSpc>
                    <a:spcPct val="115000"/>
                  </a:lnSpc>
                  <a:buClr>
                    <a:srgbClr val="FEFEFE"/>
                  </a:buClr>
                  <a:buSzPts val="2000"/>
                  <a:buFontTx/>
                  <a:buChar char="-"/>
                </a:pP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𝑓</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𝜃</m:t>
                        </m:r>
                      </m:e>
                    </m:d>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Least-square fitting criterion: minimize the residual to find the ”best fit” parameters/prior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𝜃</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With errors</a:t>
                </a:r>
              </a:p>
              <a:p>
                <a:pPr marL="905256" lvl="0" indent="-342900" algn="just">
                  <a:lnSpc>
                    <a:spcPct val="115000"/>
                  </a:lnSpc>
                  <a:spcBef>
                    <a:spcPts val="1000"/>
                  </a:spcBef>
                  <a:buClr>
                    <a:srgbClr val="FEFEFE"/>
                  </a:buClr>
                  <a:buSzPts val="2000"/>
                  <a:buFontTx/>
                  <a:buChar char="-"/>
                </a:pPr>
                <a14:m>
                  <m:oMath xmlns:m="http://schemas.openxmlformats.org/officeDocument/2006/math">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𝜒</m:t>
                        </m:r>
                      </m:e>
                      <m:sup>
                        <m:r>
                          <a:rPr lang="en-US" sz="2000" i="1">
                            <a:solidFill>
                              <a:srgbClr val="FEFEFE"/>
                            </a:solidFill>
                            <a:latin typeface="Cambria Math" panose="02040503050406030204" pitchFamily="18" charset="0"/>
                            <a:ea typeface="Comic Sans MS"/>
                            <a:cs typeface="Comic Sans MS"/>
                            <a:sym typeface="Comic Sans MS"/>
                          </a:rPr>
                          <m:t>2</m:t>
                        </m:r>
                      </m:sup>
                    </m:sSup>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r>
                      <a:rPr lang="en-US" sz="2000" i="1">
                        <a:solidFill>
                          <a:srgbClr val="FEFEFE"/>
                        </a:solidFill>
                        <a:latin typeface="Cambria Math" panose="02040503050406030204" pitchFamily="18" charset="0"/>
                        <a:ea typeface="Comic Sans MS"/>
                        <a:cs typeface="Comic Sans MS"/>
                        <a:sym typeface="Comic Sans MS"/>
                      </a:rPr>
                      <m:t>=</m:t>
                    </m:r>
                    <m:nary>
                      <m:naryPr>
                        <m:chr m:val="∑"/>
                        <m:ctrlPr>
                          <a:rPr lang="en-US" sz="200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e>
                    </m:nary>
                  </m:oMath>
                </a14:m>
                <a:r>
                  <a:rPr lang="en-US" sz="2000" dirty="0">
                    <a:solidFill>
                      <a:srgbClr val="FEFEFE"/>
                    </a:solidFill>
                    <a:latin typeface="Comic Sans MS" panose="030F0902030302020204" pitchFamily="66" charset="0"/>
                    <a:sym typeface="Comic Sans MS"/>
                  </a:rPr>
                  <a:t>.</a:t>
                </a:r>
              </a:p>
              <a:p>
                <a:pPr marL="448056" indent="-342900" algn="just">
                  <a:lnSpc>
                    <a:spcPct val="115000"/>
                  </a:lnSpc>
                  <a:spcBef>
                    <a:spcPts val="1000"/>
                  </a:spcBef>
                  <a:buClr>
                    <a:srgbClr val="FEFEFE"/>
                  </a:buClr>
                  <a:buSzPts val="2000"/>
                  <a:buFont typeface="Arial" panose="020B0604020202020204" pitchFamily="34" charset="0"/>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𝑎</m:t>
                    </m:r>
                    <m:r>
                      <a:rPr lang="en-US" sz="2000" b="0" i="1" smtClean="0">
                        <a:solidFill>
                          <a:srgbClr val="FEFEFE"/>
                        </a:solidFill>
                        <a:latin typeface="Cambria Math" panose="02040503050406030204" pitchFamily="18" charset="0"/>
                        <a:ea typeface="Comic Sans MS"/>
                        <a:cs typeface="Comic Sans MS"/>
                        <a:sym typeface="Comic Sans MS"/>
                      </a:rPr>
                      <m:t>=0.115 </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0.1</m:t>
                        </m:r>
                      </m:e>
                    </m:d>
                    <m:r>
                      <a:rPr lang="en-US" sz="2000" b="0" i="1" smtClean="0">
                        <a:solidFill>
                          <a:srgbClr val="FEFEFE"/>
                        </a:solidFill>
                        <a:latin typeface="Cambria Math" panose="02040503050406030204" pitchFamily="18" charset="0"/>
                        <a:ea typeface="Comic Sans MS"/>
                        <a:cs typeface="Comic Sans MS"/>
                        <a:sym typeface="Comic Sans MS"/>
                      </a:rPr>
                      <m:t>; </m:t>
                    </m:r>
                    <m:r>
                      <a:rPr lang="en-US" sz="2000" b="0" i="1" smtClean="0">
                        <a:solidFill>
                          <a:srgbClr val="FEFEFE"/>
                        </a:solidFill>
                        <a:latin typeface="Cambria Math" panose="02040503050406030204" pitchFamily="18" charset="0"/>
                        <a:ea typeface="Comic Sans MS"/>
                        <a:cs typeface="Comic Sans MS"/>
                        <a:sym typeface="Comic Sans MS"/>
                      </a:rPr>
                      <m:t>𝑏</m:t>
                    </m:r>
                    <m:r>
                      <a:rPr lang="en-US" sz="2000" b="0" i="1" smtClean="0">
                        <a:solidFill>
                          <a:srgbClr val="FEFEFE"/>
                        </a:solidFill>
                        <a:latin typeface="Cambria Math" panose="02040503050406030204" pitchFamily="18" charset="0"/>
                        <a:ea typeface="Comic Sans MS"/>
                        <a:cs typeface="Comic Sans MS"/>
                        <a:sym typeface="Comic Sans MS"/>
                      </a:rPr>
                      <m:t>=3.850 (4)</m:t>
                    </m:r>
                  </m:oMath>
                </a14:m>
                <a:r>
                  <a:rPr lang="en-US" sz="2000" dirty="0">
                    <a:solidFill>
                      <a:srgbClr val="FEFEFE"/>
                    </a:solidFill>
                    <a:latin typeface="Comic Sans MS" panose="030F0902030302020204" pitchFamily="66" charset="0"/>
                    <a:ea typeface="Comic Sans MS"/>
                    <a:cs typeface="Comic Sans MS"/>
                    <a:sym typeface="Comic Sans MS"/>
                  </a:rPr>
                  <a:t>.</a:t>
                </a:r>
              </a:p>
            </p:txBody>
          </p:sp>
        </mc:Choice>
        <mc:Fallback xmlns="">
          <p:sp>
            <p:nvSpPr>
              <p:cNvPr id="3" name="Google Shape;98;g2ebeec5a5ef_1_5">
                <a:extLst>
                  <a:ext uri="{FF2B5EF4-FFF2-40B4-BE49-F238E27FC236}">
                    <a16:creationId xmlns:a16="http://schemas.microsoft.com/office/drawing/2014/main" id="{F73A9A5C-B8B0-D45F-781B-2423C988A66F}"/>
                  </a:ext>
                </a:extLst>
              </p:cNvPr>
              <p:cNvSpPr txBox="1">
                <a:spLocks noRot="1" noChangeAspect="1" noMove="1" noResize="1" noEditPoints="1" noAdjustHandles="1" noChangeArrowheads="1" noChangeShapeType="1" noTextEdit="1"/>
              </p:cNvSpPr>
              <p:nvPr/>
            </p:nvSpPr>
            <p:spPr>
              <a:xfrm>
                <a:off x="816809" y="2068873"/>
                <a:ext cx="6332432" cy="3920499"/>
              </a:xfrm>
              <a:prstGeom prst="rect">
                <a:avLst/>
              </a:prstGeom>
              <a:blipFill>
                <a:blip r:embed="rId2"/>
                <a:stretch>
                  <a:fillRect t="-323" r="-800" b="-11613"/>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61148005-287B-AD72-E8A0-5608D3D4C4AB}"/>
              </a:ext>
            </a:extLst>
          </p:cNvPr>
          <p:cNvPicPr>
            <a:picLocks noChangeAspect="1"/>
          </p:cNvPicPr>
          <p:nvPr/>
        </p:nvPicPr>
        <p:blipFill>
          <a:blip r:embed="rId3"/>
          <a:stretch>
            <a:fillRect/>
          </a:stretch>
        </p:blipFill>
        <p:spPr>
          <a:xfrm>
            <a:off x="7430509" y="1948622"/>
            <a:ext cx="4406900" cy="392430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EFFEC1B-44BD-8EDC-A7FE-11600838AEC4}"/>
                  </a:ext>
                </a:extLst>
              </p:cNvPr>
              <p:cNvSpPr txBox="1"/>
              <p:nvPr/>
            </p:nvSpPr>
            <p:spPr>
              <a:xfrm>
                <a:off x="8208976" y="5989372"/>
                <a:ext cx="3298676" cy="707886"/>
              </a:xfrm>
              <a:prstGeom prst="rect">
                <a:avLst/>
              </a:prstGeom>
              <a:noFill/>
            </p:spPr>
            <p:txBody>
              <a:bodyPr wrap="square" rtlCol="0">
                <a:spAutoFit/>
              </a:bodyPr>
              <a:lstStyle/>
              <a:p>
                <a:pPr algn="ctr"/>
                <a:r>
                  <a:rPr lang="en-US" sz="2000" dirty="0">
                    <a:solidFill>
                      <a:schemeClr val="bg1"/>
                    </a:solidFill>
                    <a:latin typeface="Comic Sans MS" panose="030F0902030302020204" pitchFamily="66" charset="0"/>
                  </a:rPr>
                  <a:t>Prior: </a:t>
                </a:r>
                <a14:m>
                  <m:oMath xmlns:m="http://schemas.openxmlformats.org/officeDocument/2006/math">
                    <m:acc>
                      <m:accPr>
                        <m:chr m:val="̂"/>
                        <m:ctrlPr>
                          <a:rPr lang="en-US" sz="2000" b="0" i="1" smtClean="0">
                            <a:solidFill>
                              <a:schemeClr val="bg1"/>
                            </a:solidFill>
                            <a:latin typeface="Cambria Math" panose="02040503050406030204" pitchFamily="18" charset="0"/>
                          </a:rPr>
                        </m:ctrlPr>
                      </m:accPr>
                      <m:e>
                        <m:r>
                          <a:rPr lang="en-US" sz="2000" b="0" i="1" smtClean="0">
                            <a:solidFill>
                              <a:schemeClr val="bg1"/>
                            </a:solidFill>
                            <a:latin typeface="Cambria Math" panose="02040503050406030204" pitchFamily="18" charset="0"/>
                          </a:rPr>
                          <m:t>𝑦</m:t>
                        </m:r>
                      </m:e>
                    </m:acc>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𝑓</m:t>
                    </m:r>
                    <m:d>
                      <m:dPr>
                        <m:ctrlPr>
                          <a:rPr lang="en-US" sz="2000" b="0" i="1" smtClean="0">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𝜃</m:t>
                        </m:r>
                      </m:e>
                    </m:d>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𝑎𝑥</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oMath>
                </a14:m>
                <a:endParaRPr lang="en-US" sz="2000" dirty="0">
                  <a:solidFill>
                    <a:schemeClr val="bg1"/>
                  </a:solidFill>
                  <a:latin typeface="Comic Sans MS" panose="030F0902030302020204" pitchFamily="66" charset="0"/>
                </a:endParaRPr>
              </a:p>
              <a:p>
                <a:pPr algn="ct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𝜃</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𝑏</m:t>
                      </m:r>
                      <m:r>
                        <a:rPr lang="en-US" sz="2000" b="0" i="1" smtClean="0">
                          <a:solidFill>
                            <a:schemeClr val="bg1"/>
                          </a:solidFill>
                          <a:latin typeface="Cambria Math" panose="02040503050406030204" pitchFamily="18" charset="0"/>
                        </a:rPr>
                        <m:t>)</m:t>
                      </m:r>
                    </m:oMath>
                  </m:oMathPara>
                </a14:m>
                <a:endParaRPr lang="en-US" sz="2000" dirty="0">
                  <a:solidFill>
                    <a:schemeClr val="bg1"/>
                  </a:solidFill>
                  <a:latin typeface="Comic Sans MS" panose="030F0902030302020204" pitchFamily="66" charset="0"/>
                </a:endParaRPr>
              </a:p>
            </p:txBody>
          </p:sp>
        </mc:Choice>
        <mc:Fallback xmlns="">
          <p:sp>
            <p:nvSpPr>
              <p:cNvPr id="7" name="TextBox 6">
                <a:extLst>
                  <a:ext uri="{FF2B5EF4-FFF2-40B4-BE49-F238E27FC236}">
                    <a16:creationId xmlns:a16="http://schemas.microsoft.com/office/drawing/2014/main" id="{7EFFEC1B-44BD-8EDC-A7FE-11600838AEC4}"/>
                  </a:ext>
                </a:extLst>
              </p:cNvPr>
              <p:cNvSpPr txBox="1">
                <a:spLocks noRot="1" noChangeAspect="1" noMove="1" noResize="1" noEditPoints="1" noAdjustHandles="1" noChangeArrowheads="1" noChangeShapeType="1" noTextEdit="1"/>
              </p:cNvSpPr>
              <p:nvPr/>
            </p:nvSpPr>
            <p:spPr>
              <a:xfrm>
                <a:off x="8208976" y="5989372"/>
                <a:ext cx="3298676" cy="707886"/>
              </a:xfrm>
              <a:prstGeom prst="rect">
                <a:avLst/>
              </a:prstGeom>
              <a:blipFill>
                <a:blip r:embed="rId4"/>
                <a:stretch>
                  <a:fillRect l="-383" t="-5263" b="-7018"/>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71683942-547E-32D1-0971-9C96C75E3BB5}"/>
              </a:ext>
            </a:extLst>
          </p:cNvPr>
          <p:cNvPicPr>
            <a:picLocks noChangeAspect="1"/>
          </p:cNvPicPr>
          <p:nvPr/>
        </p:nvPicPr>
        <p:blipFill>
          <a:blip r:embed="rId5"/>
          <a:stretch>
            <a:fillRect/>
          </a:stretch>
        </p:blipFill>
        <p:spPr>
          <a:xfrm>
            <a:off x="7430509" y="1948622"/>
            <a:ext cx="4406900" cy="3924300"/>
          </a:xfrm>
          <a:prstGeom prst="rect">
            <a:avLst/>
          </a:prstGeom>
        </p:spPr>
      </p:pic>
    </p:spTree>
    <p:extLst>
      <p:ext uri="{BB962C8B-B14F-4D97-AF65-F5344CB8AC3E}">
        <p14:creationId xmlns:p14="http://schemas.microsoft.com/office/powerpoint/2010/main" val="2388801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13C783-BA8F-E2BC-4A57-5A5E07746145}"/>
                  </a:ext>
                </a:extLst>
              </p:cNvPr>
              <p:cNvSpPr>
                <a:spLocks noGrp="1"/>
              </p:cNvSpPr>
              <p:nvPr>
                <p:ph type="title"/>
              </p:nvPr>
            </p:nvSpPr>
            <p:spPr>
              <a:xfrm>
                <a:off x="2231136" y="486128"/>
                <a:ext cx="7729728" cy="1188720"/>
              </a:xfrm>
            </p:spPr>
            <p:txBody>
              <a:bodyPr/>
              <a:lstStyle/>
              <a:p>
                <a:r>
                  <a:rPr lang="en-US" dirty="0">
                    <a:latin typeface="Comic Sans MS" panose="030F0902030302020204" pitchFamily="66" charset="0"/>
                  </a:rPr>
                  <a:t>Why Is the Residual Called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𝜒</m:t>
                        </m:r>
                      </m:e>
                      <m:sup>
                        <m:r>
                          <a:rPr lang="en-US" b="0" i="1" smtClean="0">
                            <a:latin typeface="Cambria Math" panose="02040503050406030204" pitchFamily="18" charset="0"/>
                          </a:rPr>
                          <m:t>2</m:t>
                        </m:r>
                      </m:sup>
                    </m:sSup>
                  </m:oMath>
                </a14:m>
                <a:r>
                  <a:rPr lang="en-US" dirty="0">
                    <a:latin typeface="Comic Sans MS" panose="030F0902030302020204" pitchFamily="66" charset="0"/>
                  </a:rPr>
                  <a:t>?</a:t>
                </a:r>
              </a:p>
            </p:txBody>
          </p:sp>
        </mc:Choice>
        <mc:Fallback xmlns="">
          <p:sp>
            <p:nvSpPr>
              <p:cNvPr id="2" name="Title 1">
                <a:extLst>
                  <a:ext uri="{FF2B5EF4-FFF2-40B4-BE49-F238E27FC236}">
                    <a16:creationId xmlns:a16="http://schemas.microsoft.com/office/drawing/2014/main" id="{1413C783-BA8F-E2BC-4A57-5A5E07746145}"/>
                  </a:ext>
                </a:extLst>
              </p:cNvPr>
              <p:cNvSpPr>
                <a:spLocks noGrp="1" noRot="1" noChangeAspect="1" noMove="1" noResize="1" noEditPoints="1" noAdjustHandles="1" noChangeArrowheads="1" noChangeShapeType="1" noTextEdit="1"/>
              </p:cNvSpPr>
              <p:nvPr>
                <p:ph type="title"/>
              </p:nvPr>
            </p:nvSpPr>
            <p:spPr>
              <a:xfrm>
                <a:off x="2231136" y="486128"/>
                <a:ext cx="7729728" cy="118872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522CFDF0-C70D-15CB-B85B-B21011E2314F}"/>
                  </a:ext>
                </a:extLst>
              </p:cNvPr>
              <p:cNvSpPr txBox="1"/>
              <p:nvPr/>
            </p:nvSpPr>
            <p:spPr>
              <a:xfrm>
                <a:off x="2370197" y="1971213"/>
                <a:ext cx="6391927" cy="4886787"/>
              </a:xfrm>
              <a:prstGeom prst="rect">
                <a:avLst/>
              </a:prstGeom>
              <a:noFill/>
            </p:spPr>
            <p:txBody>
              <a:bodyPr wrap="square">
                <a:spAutoFit/>
              </a:bodyPr>
              <a:lstStyle/>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Residual with errors</a:t>
                </a:r>
              </a:p>
              <a:p>
                <a:pPr marL="905256" lvl="0" indent="-342900" algn="just">
                  <a:lnSpc>
                    <a:spcPct val="115000"/>
                  </a:lnSpc>
                  <a:spcBef>
                    <a:spcPts val="1000"/>
                  </a:spcBef>
                  <a:buClr>
                    <a:srgbClr val="FEFEFE"/>
                  </a:buClr>
                  <a:buSzPts val="2000"/>
                  <a:buFontTx/>
                  <a:buChar char="-"/>
                </a:pPr>
                <a14:m>
                  <m:oMath xmlns:m="http://schemas.openxmlformats.org/officeDocument/2006/math">
                    <m:sSup>
                      <m:sSupPr>
                        <m:ctrlPr>
                          <a:rPr lang="en-US" sz="2000" i="1">
                            <a:solidFill>
                              <a:srgbClr val="FEFEFE"/>
                            </a:solidFill>
                            <a:latin typeface="Cambria Math" panose="02040503050406030204" pitchFamily="18" charset="0"/>
                            <a:ea typeface="Comic Sans MS"/>
                            <a:cs typeface="Comic Sans MS"/>
                            <a:sym typeface="Comic Sans MS"/>
                          </a:rPr>
                        </m:ctrlPr>
                      </m:sSupPr>
                      <m:e>
                        <m:r>
                          <a:rPr lang="en-US" sz="2000" i="1">
                            <a:solidFill>
                              <a:srgbClr val="FEFEFE"/>
                            </a:solidFill>
                            <a:latin typeface="Cambria Math" panose="02040503050406030204" pitchFamily="18" charset="0"/>
                            <a:ea typeface="Comic Sans MS"/>
                            <a:cs typeface="Comic Sans MS"/>
                            <a:sym typeface="Comic Sans MS"/>
                          </a:rPr>
                          <m:t>𝜒</m:t>
                        </m:r>
                      </m:e>
                      <m:sup>
                        <m:r>
                          <a:rPr lang="en-US" sz="2000" i="1">
                            <a:solidFill>
                              <a:srgbClr val="FEFEFE"/>
                            </a:solidFill>
                            <a:latin typeface="Cambria Math" panose="02040503050406030204" pitchFamily="18" charset="0"/>
                            <a:ea typeface="Comic Sans MS"/>
                            <a:cs typeface="Comic Sans MS"/>
                            <a:sym typeface="Comic Sans MS"/>
                          </a:rPr>
                          <m:t>2</m:t>
                        </m:r>
                      </m:sup>
                    </m:sSup>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r>
                      <a:rPr lang="en-US" sz="2000" i="1">
                        <a:solidFill>
                          <a:srgbClr val="FEFEFE"/>
                        </a:solidFill>
                        <a:latin typeface="Cambria Math" panose="02040503050406030204" pitchFamily="18" charset="0"/>
                        <a:ea typeface="Comic Sans MS"/>
                        <a:cs typeface="Comic Sans MS"/>
                        <a:sym typeface="Comic Sans MS"/>
                      </a:rPr>
                      <m:t>=</m:t>
                    </m:r>
                    <m:nary>
                      <m:naryPr>
                        <m:chr m:val="∑"/>
                        <m:ctrlPr>
                          <a:rPr lang="en-US" sz="200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e>
                    </m:nary>
                  </m:oMath>
                </a14:m>
                <a:r>
                  <a:rPr lang="en-US" sz="2000" dirty="0">
                    <a:solidFill>
                      <a:srgbClr val="FEFEFE"/>
                    </a:solidFill>
                    <a:latin typeface="Comic Sans MS" panose="030F0902030302020204" pitchFamily="66" charset="0"/>
                    <a:ea typeface="Comic Sans MS"/>
                    <a:cs typeface="Comic Sans MS"/>
                    <a:sym typeface="Comic Sans MS"/>
                  </a:rPr>
                  <a:t>.</a:t>
                </a:r>
              </a:p>
              <a:p>
                <a:pPr marL="448056" lvl="0" indent="-342900" algn="just">
                  <a:lnSpc>
                    <a:spcPct val="115000"/>
                  </a:lnSpc>
                  <a:spcBef>
                    <a:spcPts val="1000"/>
                  </a:spcBef>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Assuming noise is gaussian</a:t>
                </a:r>
              </a:p>
              <a:p>
                <a:pPr marL="905256" lvl="0" indent="-342900" algn="just">
                  <a:lnSpc>
                    <a:spcPct val="150000"/>
                  </a:lnSpc>
                  <a:buClr>
                    <a:srgbClr val="FEFEFE"/>
                  </a:buClr>
                  <a:buSzPts val="2000"/>
                  <a:buFont typeface="System Font Regular"/>
                  <a:buChar char="-"/>
                </a:pPr>
                <a14:m>
                  <m:oMath xmlns:m="http://schemas.openxmlformats.org/officeDocument/2006/math">
                    <m:r>
                      <a:rPr lang="en-US" sz="2000" i="1" smtClean="0">
                        <a:solidFill>
                          <a:schemeClr val="bg1"/>
                        </a:solidFill>
                        <a:latin typeface="Cambria Math" panose="02040503050406030204" pitchFamily="18" charset="0"/>
                      </a:rPr>
                      <m:t>𝑌</m:t>
                    </m:r>
                    <m:r>
                      <a:rPr lang="en-US" sz="2000" i="1" smtClean="0">
                        <a:solidFill>
                          <a:schemeClr val="bg1"/>
                        </a:solidFill>
                        <a:latin typeface="Cambria Math" panose="02040503050406030204" pitchFamily="18" charset="0"/>
                      </a:rPr>
                      <m:t>=</m:t>
                    </m:r>
                    <m:nary>
                      <m:naryPr>
                        <m:chr m:val="∑"/>
                        <m:ctrlPr>
                          <a:rPr lang="en-US" sz="2000" i="1">
                            <a:solidFill>
                              <a:schemeClr val="bg1"/>
                            </a:solidFill>
                            <a:latin typeface="Cambria Math" panose="02040503050406030204" pitchFamily="18" charset="0"/>
                          </a:rPr>
                        </m:ctrlPr>
                      </m:naryPr>
                      <m:sub>
                        <m:r>
                          <m:rPr>
                            <m:brk m:alnAt="23"/>
                          </m:rPr>
                          <a:rPr lang="en-US" sz="2000" i="1">
                            <a:solidFill>
                              <a:schemeClr val="bg1"/>
                            </a:solidFill>
                            <a:latin typeface="Cambria Math" panose="02040503050406030204" pitchFamily="18" charset="0"/>
                          </a:rPr>
                          <m:t>𝑖</m:t>
                        </m:r>
                        <m:r>
                          <a:rPr lang="en-US" sz="2000" i="1">
                            <a:solidFill>
                              <a:schemeClr val="bg1"/>
                            </a:solidFill>
                            <a:latin typeface="Cambria Math" panose="02040503050406030204" pitchFamily="18" charset="0"/>
                          </a:rPr>
                          <m:t>=1</m:t>
                        </m:r>
                      </m:sub>
                      <m:sup>
                        <m:r>
                          <a:rPr lang="en-US" sz="2000" i="1">
                            <a:solidFill>
                              <a:schemeClr val="bg1"/>
                            </a:solidFill>
                            <a:latin typeface="Cambria Math" panose="02040503050406030204" pitchFamily="18" charset="0"/>
                          </a:rPr>
                          <m:t>𝑘</m:t>
                        </m:r>
                      </m:sup>
                      <m:e>
                        <m:sSup>
                          <m:sSupPr>
                            <m:ctrlPr>
                              <a:rPr lang="en-US" sz="2000" b="0" i="1" smtClean="0">
                                <a:solidFill>
                                  <a:schemeClr val="bg1"/>
                                </a:solidFill>
                                <a:latin typeface="Cambria Math" panose="02040503050406030204" pitchFamily="18" charset="0"/>
                              </a:rPr>
                            </m:ctrlPr>
                          </m:sSupPr>
                          <m:e>
                            <m:d>
                              <m:dPr>
                                <m:ctrlPr>
                                  <a:rPr lang="en-US" sz="2000" b="0" i="1" smtClean="0">
                                    <a:solidFill>
                                      <a:schemeClr val="bg1"/>
                                    </a:solidFill>
                                    <a:latin typeface="Cambria Math" panose="02040503050406030204" pitchFamily="18" charset="0"/>
                                  </a:rPr>
                                </m:ctrlPr>
                              </m:dPr>
                              <m:e>
                                <m:f>
                                  <m:fPr>
                                    <m:ctrlPr>
                                      <a:rPr lang="en-US" sz="2000" i="1">
                                        <a:solidFill>
                                          <a:schemeClr val="bg1"/>
                                        </a:solidFill>
                                        <a:latin typeface="Cambria Math" panose="02040503050406030204" pitchFamily="18" charset="0"/>
                                      </a:rPr>
                                    </m:ctrlPr>
                                  </m:fPr>
                                  <m:num>
                                    <m:sSub>
                                      <m:sSubPr>
                                        <m:ctrlPr>
                                          <a:rPr lang="en-US" sz="2000" i="1">
                                            <a:solidFill>
                                              <a:schemeClr val="bg1"/>
                                            </a:solidFill>
                                            <a:latin typeface="Cambria Math" panose="02040503050406030204" pitchFamily="18" charset="0"/>
                                          </a:rPr>
                                        </m:ctrlPr>
                                      </m:sSubPr>
                                      <m:e>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𝑥</m:t>
                                            </m:r>
                                          </m:e>
                                          <m:sub>
                                            <m:r>
                                              <a:rPr lang="en-US" sz="2000" i="1">
                                                <a:solidFill>
                                                  <a:schemeClr val="bg1"/>
                                                </a:solidFill>
                                                <a:latin typeface="Cambria Math" panose="02040503050406030204" pitchFamily="18" charset="0"/>
                                              </a:rPr>
                                              <m:t>𝑖</m:t>
                                            </m:r>
                                          </m:sub>
                                        </m:sSub>
                                        <m:r>
                                          <a:rPr lang="en-US" sz="2000" i="1">
                                            <a:solidFill>
                                              <a:schemeClr val="bg1"/>
                                            </a:solidFill>
                                            <a:latin typeface="Cambria Math" panose="02040503050406030204" pitchFamily="18" charset="0"/>
                                          </a:rPr>
                                          <m:t>−</m:t>
                                        </m:r>
                                        <m:r>
                                          <a:rPr lang="en-US" sz="2000" i="1">
                                            <a:solidFill>
                                              <a:schemeClr val="bg1"/>
                                            </a:solidFill>
                                            <a:latin typeface="Cambria Math" panose="02040503050406030204" pitchFamily="18" charset="0"/>
                                          </a:rPr>
                                          <m:t>𝜇</m:t>
                                        </m:r>
                                      </m:e>
                                      <m:sub>
                                        <m:r>
                                          <a:rPr lang="en-US" sz="2000" i="1">
                                            <a:solidFill>
                                              <a:schemeClr val="bg1"/>
                                            </a:solidFill>
                                            <a:latin typeface="Cambria Math" panose="02040503050406030204" pitchFamily="18" charset="0"/>
                                          </a:rPr>
                                          <m:t>𝑖</m:t>
                                        </m:r>
                                      </m:sub>
                                    </m:sSub>
                                  </m:num>
                                  <m:den>
                                    <m:sSub>
                                      <m:sSubPr>
                                        <m:ctrlPr>
                                          <a:rPr lang="en-US" sz="2000" i="1">
                                            <a:solidFill>
                                              <a:schemeClr val="bg1"/>
                                            </a:solidFill>
                                            <a:latin typeface="Cambria Math" panose="02040503050406030204" pitchFamily="18" charset="0"/>
                                          </a:rPr>
                                        </m:ctrlPr>
                                      </m:sSubPr>
                                      <m:e>
                                        <m:r>
                                          <a:rPr lang="en-US" sz="2000" i="1">
                                            <a:solidFill>
                                              <a:schemeClr val="bg1"/>
                                            </a:solidFill>
                                            <a:latin typeface="Cambria Math" panose="02040503050406030204" pitchFamily="18" charset="0"/>
                                          </a:rPr>
                                          <m:t>𝜎</m:t>
                                        </m:r>
                                      </m:e>
                                      <m:sub>
                                        <m:r>
                                          <a:rPr lang="en-US" sz="2000" i="1">
                                            <a:solidFill>
                                              <a:schemeClr val="bg1"/>
                                            </a:solidFill>
                                            <a:latin typeface="Cambria Math" panose="02040503050406030204" pitchFamily="18" charset="0"/>
                                          </a:rPr>
                                          <m:t>𝑖</m:t>
                                        </m:r>
                                      </m:sub>
                                    </m:sSub>
                                  </m:den>
                                </m:f>
                              </m:e>
                            </m:d>
                          </m:e>
                          <m:sup>
                            <m:r>
                              <a:rPr lang="en-US" sz="2000" b="0" i="1" smtClean="0">
                                <a:solidFill>
                                  <a:schemeClr val="bg1"/>
                                </a:solidFill>
                                <a:latin typeface="Cambria Math" panose="02040503050406030204" pitchFamily="18" charset="0"/>
                              </a:rPr>
                              <m:t>2</m:t>
                            </m:r>
                          </m:sup>
                        </m:sSup>
                      </m:e>
                    </m:nary>
                  </m:oMath>
                </a14:m>
                <a:endParaRPr lang="vi-VN" sz="2000" i="1" dirty="0">
                  <a:solidFill>
                    <a:schemeClr val="bg1"/>
                  </a:solidFill>
                  <a:latin typeface="Cambria Math" panose="02040503050406030204" pitchFamily="18" charset="0"/>
                </a:endParaRPr>
              </a:p>
              <a:p>
                <a:pPr marL="905256" lvl="0" indent="-342900" algn="just">
                  <a:lnSpc>
                    <a:spcPct val="150000"/>
                  </a:lnSpc>
                  <a:buClr>
                    <a:srgbClr val="FEFEFE"/>
                  </a:buClr>
                  <a:buSzPts val="2000"/>
                  <a:buFont typeface="System Font Regular"/>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e>
                    </m:d>
                    <m:r>
                      <a:rPr lang="en-US" sz="2000" b="0" i="1" smtClean="0">
                        <a:solidFill>
                          <a:srgbClr val="FEFEFE"/>
                        </a:solidFill>
                        <a:latin typeface="Cambria Math" panose="02040503050406030204" pitchFamily="18" charset="0"/>
                        <a:ea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𝑁</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 </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𝜇</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ea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ea typeface="Cambria Math" panose="02040503050406030204" pitchFamily="18" charset="0"/>
                        <a:sym typeface="Comic Sans MS"/>
                      </a:rPr>
                      <m:t>)</m:t>
                    </m:r>
                  </m:oMath>
                </a14:m>
                <a:endParaRPr lang="en-US" sz="2000" b="0" dirty="0">
                  <a:solidFill>
                    <a:srgbClr val="FEFEFE"/>
                  </a:solidFill>
                  <a:latin typeface="Comic Sans MS" panose="030F0902030302020204" pitchFamily="66" charset="0"/>
                  <a:sym typeface="Comic Sans MS"/>
                </a:endParaRPr>
              </a:p>
              <a:p>
                <a:pPr marL="905256" indent="-342900" algn="just">
                  <a:lnSpc>
                    <a:spcPct val="150000"/>
                  </a:lnSpc>
                  <a:buClr>
                    <a:srgbClr val="FEFEFE"/>
                  </a:buClr>
                  <a:buSzPts val="2000"/>
                  <a:buFont typeface="System Font Regular"/>
                  <a:buChar char="-"/>
                </a:pPr>
                <a14:m>
                  <m:oMath xmlns:m="http://schemas.openxmlformats.org/officeDocument/2006/math">
                    <m:r>
                      <a:rPr lang="en-US" sz="2000" i="1">
                        <a:solidFill>
                          <a:schemeClr val="bg1"/>
                        </a:solidFill>
                        <a:latin typeface="Cambria Math" panose="02040503050406030204" pitchFamily="18" charset="0"/>
                      </a:rPr>
                      <m:t>𝑝</m:t>
                    </m:r>
                    <m:d>
                      <m:dPr>
                        <m:ctrlPr>
                          <a:rPr lang="en-US" sz="2000" i="1">
                            <a:solidFill>
                              <a:schemeClr val="bg1"/>
                            </a:solidFill>
                            <a:latin typeface="Cambria Math" panose="02040503050406030204" pitchFamily="18" charset="0"/>
                          </a:rPr>
                        </m:ctrlPr>
                      </m:dPr>
                      <m:e>
                        <m:r>
                          <a:rPr lang="en-US" sz="2000" i="1">
                            <a:solidFill>
                              <a:schemeClr val="bg1"/>
                            </a:solidFill>
                            <a:latin typeface="Cambria Math" panose="02040503050406030204" pitchFamily="18" charset="0"/>
                          </a:rPr>
                          <m:t>𝑌</m:t>
                        </m:r>
                      </m:e>
                    </m:d>
                    <m:r>
                      <a:rPr lang="en-US" sz="2000" i="1">
                        <a:solidFill>
                          <a:schemeClr val="bg1"/>
                        </a:solidFill>
                        <a:latin typeface="Cambria Math" panose="02040503050406030204" pitchFamily="18" charset="0"/>
                      </a:rPr>
                      <m:t>=</m:t>
                    </m:r>
                    <m:sSup>
                      <m:sSupPr>
                        <m:ctrlPr>
                          <a:rPr lang="en-US" sz="2000" i="1">
                            <a:solidFill>
                              <a:schemeClr val="bg1"/>
                            </a:solidFill>
                            <a:latin typeface="Cambria Math" panose="02040503050406030204" pitchFamily="18" charset="0"/>
                          </a:rPr>
                        </m:ctrlPr>
                      </m:sSupPr>
                      <m:e>
                        <m:r>
                          <a:rPr lang="en-US" sz="2000" i="1">
                            <a:solidFill>
                              <a:schemeClr val="bg1"/>
                            </a:solidFill>
                            <a:latin typeface="Cambria Math" panose="02040503050406030204" pitchFamily="18" charset="0"/>
                          </a:rPr>
                          <m:t>𝜒</m:t>
                        </m:r>
                      </m:e>
                      <m:sup>
                        <m:r>
                          <a:rPr lang="en-US" sz="2000" i="1">
                            <a:solidFill>
                              <a:schemeClr val="bg1"/>
                            </a:solidFill>
                            <a:latin typeface="Cambria Math" panose="02040503050406030204" pitchFamily="18" charset="0"/>
                          </a:rPr>
                          <m:t>2</m:t>
                        </m:r>
                      </m:sup>
                    </m:sSup>
                    <m:d>
                      <m:dPr>
                        <m:ctrlPr>
                          <a:rPr lang="en-US" sz="2000" i="1">
                            <a:solidFill>
                              <a:schemeClr val="bg1"/>
                            </a:solidFill>
                            <a:latin typeface="Cambria Math" panose="02040503050406030204" pitchFamily="18" charset="0"/>
                          </a:rPr>
                        </m:ctrlPr>
                      </m:dPr>
                      <m:e>
                        <m:r>
                          <a:rPr lang="en-US" sz="2000" b="0" i="1" smtClean="0">
                            <a:solidFill>
                              <a:schemeClr val="bg1"/>
                            </a:solidFill>
                            <a:latin typeface="Cambria Math" panose="02040503050406030204" pitchFamily="18" charset="0"/>
                          </a:rPr>
                          <m:t>𝑌</m:t>
                        </m:r>
                        <m:r>
                          <a:rPr lang="en-US" sz="2000" b="0" i="1" smtClean="0">
                            <a:solidFill>
                              <a:schemeClr val="bg1"/>
                            </a:solidFill>
                            <a:latin typeface="Cambria Math" panose="02040503050406030204" pitchFamily="18" charset="0"/>
                          </a:rPr>
                          <m:t>,</m:t>
                        </m:r>
                        <m:r>
                          <a:rPr lang="en-US" sz="2000" b="0" i="1" smtClean="0">
                            <a:solidFill>
                              <a:schemeClr val="bg1"/>
                            </a:solidFill>
                            <a:latin typeface="Cambria Math" panose="02040503050406030204" pitchFamily="18" charset="0"/>
                          </a:rPr>
                          <m:t>𝑘</m:t>
                        </m:r>
                      </m:e>
                    </m:d>
                  </m:oMath>
                </a14:m>
                <a:r>
                  <a:rPr lang="en-US" sz="2000" dirty="0">
                    <a:solidFill>
                      <a:schemeClr val="bg1"/>
                    </a:solidFill>
                    <a:latin typeface="Comic Sans MS" panose="030F0902030302020204" pitchFamily="66" charset="0"/>
                  </a:rPr>
                  <a:t>.</a:t>
                </a:r>
              </a:p>
              <a:p>
                <a:pPr marL="448056" indent="-342900" algn="just">
                  <a:lnSpc>
                    <a:spcPct val="150000"/>
                  </a:lnSpc>
                  <a:buClr>
                    <a:srgbClr val="FEFEFE"/>
                  </a:buClr>
                  <a:buSzPts val="2000"/>
                  <a:buFont typeface="Arial" panose="020B0604020202020204" pitchFamily="34" charset="0"/>
                  <a:buChar char="•"/>
                </a:pPr>
                <a:r>
                  <a:rPr lang="en-US" sz="2000" dirty="0">
                    <a:solidFill>
                      <a:schemeClr val="bg1"/>
                    </a:solidFill>
                    <a:latin typeface="Comic Sans MS" panose="030F0902030302020204" pitchFamily="66" charset="0"/>
                  </a:rPr>
                  <a:t>The residual follow a Chi square distribution with N* degrees of freedom (</a:t>
                </a:r>
                <a14:m>
                  <m:oMath xmlns:m="http://schemas.openxmlformats.org/officeDocument/2006/math">
                    <m:sSup>
                      <m:sSupPr>
                        <m:ctrlPr>
                          <a:rPr lang="en-US" sz="2000" b="0" i="1" dirty="0" smtClean="0">
                            <a:solidFill>
                              <a:schemeClr val="bg1"/>
                            </a:solidFill>
                            <a:latin typeface="Cambria Math" panose="02040503050406030204" pitchFamily="18" charset="0"/>
                          </a:rPr>
                        </m:ctrlPr>
                      </m:sSupPr>
                      <m:e>
                        <m:r>
                          <a:rPr lang="en-US" sz="2000" b="0" i="1" dirty="0" smtClean="0">
                            <a:solidFill>
                              <a:schemeClr val="bg1"/>
                            </a:solidFill>
                            <a:latin typeface="Cambria Math" panose="02040503050406030204" pitchFamily="18" charset="0"/>
                          </a:rPr>
                          <m:t>𝑁</m:t>
                        </m:r>
                      </m:e>
                      <m:sup>
                        <m:r>
                          <a:rPr lang="en-US" sz="2000" b="0" i="1" dirty="0" smtClean="0">
                            <a:solidFill>
                              <a:schemeClr val="bg1"/>
                            </a:solidFill>
                            <a:latin typeface="Cambria Math" panose="02040503050406030204" pitchFamily="18" charset="0"/>
                          </a:rPr>
                          <m:t>∗</m:t>
                        </m:r>
                      </m:sup>
                    </m:sSup>
                    <m:r>
                      <a:rPr lang="en-US" sz="2000" i="1" dirty="0" smtClean="0">
                        <a:solidFill>
                          <a:schemeClr val="bg1"/>
                        </a:solidFill>
                        <a:latin typeface="Cambria Math" panose="02040503050406030204" pitchFamily="18" charset="0"/>
                      </a:rPr>
                      <m:t>= </m:t>
                    </m:r>
                    <m:r>
                      <a:rPr lang="en-US" sz="2000" i="1" dirty="0" smtClean="0">
                        <a:solidFill>
                          <a:schemeClr val="bg1"/>
                        </a:solidFill>
                        <a:latin typeface="Cambria Math" panose="02040503050406030204" pitchFamily="18" charset="0"/>
                      </a:rPr>
                      <m:t>𝑁</m:t>
                    </m:r>
                    <m:r>
                      <a:rPr lang="en-US" sz="2000" i="1" dirty="0" smtClean="0">
                        <a:solidFill>
                          <a:schemeClr val="bg1"/>
                        </a:solidFill>
                        <a:latin typeface="Cambria Math" panose="02040503050406030204" pitchFamily="18" charset="0"/>
                      </a:rPr>
                      <m:t> – </m:t>
                    </m:r>
                    <m:r>
                      <m:rPr>
                        <m:sty m:val="p"/>
                      </m:rPr>
                      <a:rPr lang="en-US" sz="2000" i="0" dirty="0" smtClean="0">
                        <a:solidFill>
                          <a:schemeClr val="bg1"/>
                        </a:solidFill>
                        <a:latin typeface="Cambria Math" panose="02040503050406030204" pitchFamily="18" charset="0"/>
                      </a:rPr>
                      <m:t>DOF</m:t>
                    </m:r>
                    <m:d>
                      <m:dPr>
                        <m:ctrlPr>
                          <a:rPr lang="en-US" sz="2000" i="1" dirty="0" smtClean="0">
                            <a:solidFill>
                              <a:schemeClr val="bg1"/>
                            </a:solidFill>
                            <a:latin typeface="Cambria Math" panose="02040503050406030204" pitchFamily="18" charset="0"/>
                          </a:rPr>
                        </m:ctrlPr>
                      </m:dPr>
                      <m:e>
                        <m:r>
                          <a:rPr lang="en-US" sz="2000" b="0" i="1" dirty="0" smtClean="0">
                            <a:solidFill>
                              <a:schemeClr val="bg1"/>
                            </a:solidFill>
                            <a:latin typeface="Cambria Math" panose="02040503050406030204" pitchFamily="18" charset="0"/>
                          </a:rPr>
                          <m:t>𝜃</m:t>
                        </m:r>
                      </m:e>
                    </m:d>
                  </m:oMath>
                </a14:m>
                <a:r>
                  <a:rPr lang="en-US" sz="2000" dirty="0">
                    <a:solidFill>
                      <a:schemeClr val="bg1"/>
                    </a:solidFill>
                    <a:latin typeface="Comic Sans MS" panose="030F0902030302020204" pitchFamily="66" charset="0"/>
                  </a:rPr>
                  <a:t>).</a:t>
                </a:r>
              </a:p>
              <a:p>
                <a:pPr marL="448056" lvl="0" indent="-342900" algn="just">
                  <a:lnSpc>
                    <a:spcPct val="115000"/>
                  </a:lnSpc>
                  <a:spcBef>
                    <a:spcPts val="1000"/>
                  </a:spcBef>
                  <a:buClr>
                    <a:srgbClr val="FEFEFE"/>
                  </a:buClr>
                  <a:buSzPts val="2000"/>
                  <a:buFont typeface="Arial" panose="020B0604020202020204" pitchFamily="34" charset="0"/>
                  <a:buChar char="•"/>
                </a:pPr>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4" name="TextBox 3">
                <a:extLst>
                  <a:ext uri="{FF2B5EF4-FFF2-40B4-BE49-F238E27FC236}">
                    <a16:creationId xmlns:a16="http://schemas.microsoft.com/office/drawing/2014/main" id="{522CFDF0-C70D-15CB-B85B-B21011E2314F}"/>
                  </a:ext>
                </a:extLst>
              </p:cNvPr>
              <p:cNvSpPr txBox="1">
                <a:spLocks noRot="1" noChangeAspect="1" noMove="1" noResize="1" noEditPoints="1" noAdjustHandles="1" noChangeArrowheads="1" noChangeShapeType="1" noTextEdit="1"/>
              </p:cNvSpPr>
              <p:nvPr/>
            </p:nvSpPr>
            <p:spPr>
              <a:xfrm>
                <a:off x="2370197" y="1971213"/>
                <a:ext cx="6391927" cy="4886787"/>
              </a:xfrm>
              <a:prstGeom prst="rect">
                <a:avLst/>
              </a:prstGeom>
              <a:blipFill>
                <a:blip r:embed="rId3"/>
                <a:stretch>
                  <a:fillRect t="-1299" r="-11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427E0486-32FA-0EF0-0261-0125C259D56B}"/>
              </a:ext>
            </a:extLst>
          </p:cNvPr>
          <p:cNvPicPr>
            <a:picLocks noChangeAspect="1"/>
          </p:cNvPicPr>
          <p:nvPr/>
        </p:nvPicPr>
        <p:blipFill>
          <a:blip r:embed="rId4"/>
          <a:stretch>
            <a:fillRect/>
          </a:stretch>
        </p:blipFill>
        <p:spPr>
          <a:xfrm>
            <a:off x="6834083" y="1895897"/>
            <a:ext cx="3856082" cy="3376858"/>
          </a:xfrm>
          <a:prstGeom prst="rect">
            <a:avLst/>
          </a:prstGeom>
        </p:spPr>
      </p:pic>
    </p:spTree>
    <p:extLst>
      <p:ext uri="{BB962C8B-B14F-4D97-AF65-F5344CB8AC3E}">
        <p14:creationId xmlns:p14="http://schemas.microsoft.com/office/powerpoint/2010/main" val="3134529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413C783-BA8F-E2BC-4A57-5A5E07746145}"/>
                  </a:ext>
                </a:extLst>
              </p:cNvPr>
              <p:cNvSpPr>
                <a:spLocks noGrp="1"/>
              </p:cNvSpPr>
              <p:nvPr>
                <p:ph type="title"/>
              </p:nvPr>
            </p:nvSpPr>
            <p:spPr>
              <a:xfrm>
                <a:off x="2231136" y="486128"/>
                <a:ext cx="7729728" cy="1188720"/>
              </a:xfrm>
            </p:spPr>
            <p:txBody>
              <a:bodyPr>
                <a:normAutofit/>
              </a:bodyPr>
              <a:lstStyle/>
              <a:p>
                <a:r>
                  <a:rPr lang="en-US" dirty="0">
                    <a:latin typeface="Comic Sans MS" panose="030F0902030302020204" pitchFamily="66" charset="0"/>
                  </a:rPr>
                  <a:t>Least-square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latin typeface="Comic Sans MS" panose="030F0902030302020204" pitchFamily="66" charset="0"/>
                  </a:rPr>
                  <a:t> Maximum Likelihood</a:t>
                </a:r>
              </a:p>
            </p:txBody>
          </p:sp>
        </mc:Choice>
        <mc:Fallback xmlns="">
          <p:sp>
            <p:nvSpPr>
              <p:cNvPr id="2" name="Title 1">
                <a:extLst>
                  <a:ext uri="{FF2B5EF4-FFF2-40B4-BE49-F238E27FC236}">
                    <a16:creationId xmlns:a16="http://schemas.microsoft.com/office/drawing/2014/main" id="{1413C783-BA8F-E2BC-4A57-5A5E07746145}"/>
                  </a:ext>
                </a:extLst>
              </p:cNvPr>
              <p:cNvSpPr>
                <a:spLocks noGrp="1" noRot="1" noChangeAspect="1" noMove="1" noResize="1" noEditPoints="1" noAdjustHandles="1" noChangeArrowheads="1" noChangeShapeType="1" noTextEdit="1"/>
              </p:cNvSpPr>
              <p:nvPr>
                <p:ph type="title"/>
              </p:nvPr>
            </p:nvSpPr>
            <p:spPr>
              <a:xfrm>
                <a:off x="2231136" y="486128"/>
                <a:ext cx="7729728" cy="1188720"/>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1EAD82D6-2A15-A7F9-9445-8373B0ED5A63}"/>
                  </a:ext>
                </a:extLst>
              </p:cNvPr>
              <p:cNvSpPr txBox="1"/>
              <p:nvPr/>
            </p:nvSpPr>
            <p:spPr>
              <a:xfrm>
                <a:off x="954937" y="2106251"/>
                <a:ext cx="5548407" cy="3687798"/>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Given the prior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𝑓</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𝑥</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𝜃</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and the the measurement </a:t>
                </a:r>
                <a14:m>
                  <m:oMath xmlns:m="http://schemas.openxmlformats.org/officeDocument/2006/math">
                    <m:d>
                      <m:dPr>
                        <m:begChr m:val="{"/>
                        <m:endChr m:val="}"/>
                        <m:ctrlPr>
                          <a:rPr lang="en-US" sz="2000" b="0" i="1" smtClean="0">
                            <a:solidFill>
                              <a:srgbClr val="FEFEFE"/>
                            </a:solidFill>
                            <a:latin typeface="Cambria Math" panose="02040503050406030204" pitchFamily="18" charset="0"/>
                            <a:sym typeface="Comic Sans MS"/>
                          </a:rPr>
                        </m:ctrlPr>
                      </m:d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e>
                        </m:d>
                      </m:e>
                    </m:d>
                  </m:oMath>
                </a14:m>
                <a:r>
                  <a:rPr lang="en-US" sz="2000" dirty="0">
                    <a:solidFill>
                      <a:srgbClr val="FEFEFE"/>
                    </a:solidFill>
                    <a:latin typeface="Comic Sans MS" panose="030F0902030302020204" pitchFamily="66" charset="0"/>
                    <a:ea typeface="Comic Sans MS"/>
                    <a:cs typeface="Comic Sans MS"/>
                    <a:sym typeface="Comic Sans MS"/>
                  </a:rPr>
                  <a:t>, what is the likelihood, assuming measurements have gaussian nature?</a:t>
                </a: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𝐿𝐻</m:t>
                      </m:r>
                      <m:r>
                        <a:rPr lang="en-US" sz="2000" b="0" i="1" smtClean="0">
                          <a:solidFill>
                            <a:srgbClr val="FEFEFE"/>
                          </a:solidFill>
                          <a:latin typeface="Cambria Math" panose="02040503050406030204" pitchFamily="18" charset="0"/>
                          <a:ea typeface="Comic Sans MS"/>
                          <a:cs typeface="Comic Sans MS"/>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e>
                      </m:nary>
                    </m:oMath>
                    <m:oMath xmlns:m="http://schemas.openxmlformats.org/officeDocument/2006/math">
                      <m:r>
                        <a:rPr lang="en-US" sz="2000" b="0" i="0" smtClean="0">
                          <a:solidFill>
                            <a:srgbClr val="FEFEFE"/>
                          </a:solidFill>
                          <a:latin typeface="Cambria Math" panose="02040503050406030204" pitchFamily="18" charset="0"/>
                          <a:sym typeface="Comic Sans MS"/>
                        </a:rPr>
                        <m:t>       </m:t>
                      </m:r>
                      <m:r>
                        <a:rPr lang="en-US" sz="2000" b="0" i="1" smtClean="0">
                          <a:solidFill>
                            <a:srgbClr val="FEFEFE"/>
                          </a:solidFill>
                          <a:latin typeface="Cambria Math" panose="02040503050406030204" pitchFamily="18" charset="0"/>
                          <a:sym typeface="Comic Sans MS"/>
                        </a:rPr>
                        <m:t>=</m:t>
                      </m:r>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ad>
                                <m:radPr>
                                  <m:degHide m:val="on"/>
                                  <m:ctrlPr>
                                    <a:rPr lang="en-US" sz="2000" b="0" i="1" smtClean="0">
                                      <a:solidFill>
                                        <a:srgbClr val="FEFEFE"/>
                                      </a:solidFill>
                                      <a:latin typeface="Cambria Math" panose="02040503050406030204" pitchFamily="18" charset="0"/>
                                      <a:sym typeface="Comic Sans MS"/>
                                    </a:rPr>
                                  </m:ctrlPr>
                                </m:radPr>
                                <m:deg/>
                                <m:e>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𝜋</m:t>
                                  </m:r>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up>
                                      <m:r>
                                        <a:rPr lang="en-US" sz="2000" b="0" i="1" smtClean="0">
                                          <a:solidFill>
                                            <a:srgbClr val="FEFEFE"/>
                                          </a:solidFill>
                                          <a:latin typeface="Cambria Math" panose="02040503050406030204" pitchFamily="18" charset="0"/>
                                          <a:sym typeface="Comic Sans MS"/>
                                        </a:rPr>
                                        <m:t>2</m:t>
                                      </m:r>
                                    </m:sup>
                                  </m:sSubSup>
                                </m:e>
                              </m:rad>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𝑦</m:t>
                                              </m:r>
                                            </m:e>
                                            <m:sub>
                                              <m:r>
                                                <a:rPr lang="en-US" sz="2000" b="0" i="1" smtClean="0">
                                                  <a:solidFill>
                                                    <a:srgbClr val="FEFEFE"/>
                                                  </a:solidFill>
                                                  <a:latin typeface="Cambria Math" panose="02040503050406030204" pitchFamily="18" charset="0"/>
                                                  <a:sym typeface="Comic Sans MS"/>
                                                </a:rPr>
                                                <m:t>𝑖</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acc>
                                                <m:accPr>
                                                  <m:chr m:val="̂"/>
                                                  <m:ctrlPr>
                                                    <a:rPr lang="en-US"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𝑦</m:t>
                                                  </m:r>
                                                </m:e>
                                              </m:acc>
                                            </m:e>
                                            <m:sub>
                                              <m:r>
                                                <a:rPr lang="en-US" sz="2000" b="0" i="1" smtClean="0">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b="0" i="1" smtClean="0">
                                          <a:solidFill>
                                            <a:srgbClr val="FEFEFE"/>
                                          </a:solidFill>
                                          <a:latin typeface="Cambria Math" panose="02040503050406030204" pitchFamily="18" charset="0"/>
                                          <a:sym typeface="Comic Sans MS"/>
                                        </a:rPr>
                                        <m:t>2</m:t>
                                      </m:r>
                                    </m:sup>
                                  </m:sSup>
                                </m:num>
                                <m:den>
                                  <m:r>
                                    <a:rPr lang="en-US" sz="2000" b="0" i="1" smtClean="0">
                                      <a:solidFill>
                                        <a:srgbClr val="FEFEFE"/>
                                      </a:solidFill>
                                      <a:latin typeface="Cambria Math" panose="02040503050406030204" pitchFamily="18" charset="0"/>
                                      <a:sym typeface="Comic Sans MS"/>
                                    </a:rPr>
                                    <m:t>2</m:t>
                                  </m:r>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r>
                                        <a:rPr lang="en-US" sz="2000" b="0" i="1" smtClean="0">
                                          <a:solidFill>
                                            <a:srgbClr val="FEFEFE"/>
                                          </a:solidFill>
                                          <a:latin typeface="Cambria Math" panose="02040503050406030204" pitchFamily="18" charset="0"/>
                                          <a:sym typeface="Comic Sans MS"/>
                                        </a:rPr>
                                        <m:t>𝑖</m:t>
                                      </m:r>
                                    </m:sub>
                                    <m:sup>
                                      <m:r>
                                        <a:rPr lang="en-US" sz="2000" b="0" i="1" smtClean="0">
                                          <a:solidFill>
                                            <a:srgbClr val="FEFEFE"/>
                                          </a:solidFill>
                                          <a:latin typeface="Cambria Math" panose="02040503050406030204" pitchFamily="18" charset="0"/>
                                          <a:sym typeface="Comic Sans MS"/>
                                        </a:rPr>
                                        <m:t>2</m:t>
                                      </m:r>
                                    </m:sup>
                                  </m:sSubSup>
                                </m:den>
                              </m:f>
                            </m:sup>
                          </m:sSup>
                        </m:e>
                      </m:nary>
                    </m:oMath>
                  </m:oMathPara>
                </a14:m>
                <a:endParaRPr lang="en-US" sz="2000" b="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1EAD82D6-2A15-A7F9-9445-8373B0ED5A63}"/>
                  </a:ext>
                </a:extLst>
              </p:cNvPr>
              <p:cNvSpPr txBox="1">
                <a:spLocks noRot="1" noChangeAspect="1" noMove="1" noResize="1" noEditPoints="1" noAdjustHandles="1" noChangeArrowheads="1" noChangeShapeType="1" noTextEdit="1"/>
              </p:cNvSpPr>
              <p:nvPr/>
            </p:nvSpPr>
            <p:spPr>
              <a:xfrm>
                <a:off x="954937" y="2106251"/>
                <a:ext cx="5548407" cy="3687798"/>
              </a:xfrm>
              <a:prstGeom prst="rect">
                <a:avLst/>
              </a:prstGeom>
              <a:blipFill>
                <a:blip r:embed="rId3"/>
                <a:stretch>
                  <a:fillRect t="-687" r="-913" b="-384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579CC2-E0CE-5454-7474-CE3141B2F2DE}"/>
                  </a:ext>
                </a:extLst>
              </p:cNvPr>
              <p:cNvSpPr txBox="1"/>
              <p:nvPr/>
            </p:nvSpPr>
            <p:spPr>
              <a:xfrm>
                <a:off x="6503344" y="2106251"/>
                <a:ext cx="5084749" cy="31872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sym typeface="Comic Sans MS"/>
                        </a:rPr>
                        <m:t>𝐿𝐿𝐻</m:t>
                      </m:r>
                      <m:r>
                        <a:rPr lang="en-US" sz="2000" b="0" i="1" smtClean="0">
                          <a:solidFill>
                            <a:srgbClr val="FEFEFE"/>
                          </a:solidFill>
                          <a:latin typeface="Cambria Math" panose="02040503050406030204" pitchFamily="18" charset="0"/>
                          <a:sym typeface="Comic Sans MS"/>
                        </a:rPr>
                        <m:t>=</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l</m:t>
                          </m:r>
                          <m:r>
                            <a:rPr lang="en-US" sz="2000" b="0" i="1" smtClean="0">
                              <a:solidFill>
                                <a:srgbClr val="FEFEFE"/>
                              </a:solidFill>
                              <a:latin typeface="Cambria Math" panose="02040503050406030204" pitchFamily="18" charset="0"/>
                              <a:sym typeface="Comic Sans MS"/>
                            </a:rPr>
                            <m:t>𝑛</m:t>
                          </m:r>
                        </m:fName>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𝐿𝐻</m:t>
                              </m:r>
                            </m:e>
                          </m:d>
                        </m:e>
                      </m:func>
                    </m:oMath>
                    <m:oMath xmlns:m="http://schemas.openxmlformats.org/officeDocument/2006/math">
                      <m:r>
                        <a:rPr lang="en-US" sz="2000" b="0" i="1" smtClean="0">
                          <a:solidFill>
                            <a:srgbClr val="FEFEFE"/>
                          </a:solidFill>
                          <a:latin typeface="Cambria Math" panose="02040503050406030204" pitchFamily="18" charset="0"/>
                          <a:sym typeface="Comic Sans MS"/>
                        </a:rPr>
                        <m:t>          =−</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
                            <a:rPr lang="en-US" sz="2000" b="0" i="1" smtClean="0">
                              <a:solidFill>
                                <a:srgbClr val="FEFEFE"/>
                              </a:solidFill>
                              <a:latin typeface="Cambria Math" panose="02040503050406030204" pitchFamily="18" charset="0"/>
                              <a:sym typeface="Comic Sans MS"/>
                            </a:rPr>
                            <m:t>2</m:t>
                          </m:r>
                        </m:den>
                      </m:f>
                      <m:nary>
                        <m:naryPr>
                          <m:chr m:val="∑"/>
                          <m:ctrlPr>
                            <a:rPr lang="en-US" sz="2000" b="0" i="1" smtClean="0">
                              <a:solidFill>
                                <a:srgbClr val="FEFEFE"/>
                              </a:solidFill>
                              <a:latin typeface="Cambria Math" panose="02040503050406030204" pitchFamily="18" charset="0"/>
                              <a:sym typeface="Comic Sans MS"/>
                            </a:rPr>
                          </m:ctrlPr>
                        </m:naryPr>
                        <m:sub>
                          <m:r>
                            <m:rPr>
                              <m:brk m:alnAt="23"/>
                            </m:rPr>
                            <a:rPr lang="en-US" sz="2000" b="0" i="1" smtClean="0">
                              <a:solidFill>
                                <a:srgbClr val="FEFEFE"/>
                              </a:solidFill>
                              <a:latin typeface="Cambria Math" panose="02040503050406030204" pitchFamily="18" charset="0"/>
                              <a:sym typeface="Comic Sans MS"/>
                            </a:rPr>
                            <m:t>𝑖</m:t>
                          </m:r>
                          <m:r>
                            <a:rPr lang="en-US" sz="2000" b="0" i="1" smtClean="0">
                              <a:solidFill>
                                <a:srgbClr val="FEFEFE"/>
                              </a:solidFill>
                              <a:latin typeface="Cambria Math" panose="02040503050406030204" pitchFamily="18" charset="0"/>
                              <a:sym typeface="Comic Sans MS"/>
                            </a:rPr>
                            <m:t>=1</m:t>
                          </m:r>
                        </m:sub>
                        <m:sup>
                          <m:r>
                            <a:rPr lang="en-US" sz="2000" b="0" i="1" smtClean="0">
                              <a:solidFill>
                                <a:srgbClr val="FEFEFE"/>
                              </a:solidFill>
                              <a:latin typeface="Cambria Math" panose="02040503050406030204" pitchFamily="18" charset="0"/>
                              <a:sym typeface="Comic Sans MS"/>
                            </a:rPr>
                            <m:t>𝑁</m:t>
                          </m:r>
                        </m:sup>
                        <m:e>
                          <m:f>
                            <m:fPr>
                              <m:ctrlPr>
                                <a:rPr lang="en-US" sz="2000" i="1">
                                  <a:solidFill>
                                    <a:srgbClr val="FEFEFE"/>
                                  </a:solidFill>
                                  <a:latin typeface="Cambria Math" panose="02040503050406030204" pitchFamily="18" charset="0"/>
                                  <a:sym typeface="Comic Sans MS"/>
                                </a:rPr>
                              </m:ctrlPr>
                            </m:fPr>
                            <m:num>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𝑦</m:t>
                                          </m:r>
                                        </m:e>
                                        <m:sub>
                                          <m:r>
                                            <a:rPr lang="en-US" sz="2000" i="1">
                                              <a:solidFill>
                                                <a:srgbClr val="FEFEFE"/>
                                              </a:solidFill>
                                              <a:latin typeface="Cambria Math" panose="02040503050406030204" pitchFamily="18" charset="0"/>
                                              <a:sym typeface="Comic Sans MS"/>
                                            </a:rPr>
                                            <m:t>𝑖</m:t>
                                          </m:r>
                                        </m:sub>
                                      </m:sSub>
                                      <m:r>
                                        <a:rPr lang="en-US" sz="2000" i="1">
                                          <a:solidFill>
                                            <a:srgbClr val="FEFEFE"/>
                                          </a:solidFill>
                                          <a:latin typeface="Cambria Math" panose="02040503050406030204" pitchFamily="18" charset="0"/>
                                          <a:sym typeface="Comic Sans MS"/>
                                        </a:rPr>
                                        <m:t>−</m:t>
                                      </m:r>
                                      <m:sSub>
                                        <m:sSubPr>
                                          <m:ctrlPr>
                                            <a:rPr lang="en-US" sz="2000" i="1">
                                              <a:solidFill>
                                                <a:srgbClr val="FEFEFE"/>
                                              </a:solidFill>
                                              <a:latin typeface="Cambria Math" panose="02040503050406030204" pitchFamily="18" charset="0"/>
                                              <a:sym typeface="Comic Sans MS"/>
                                            </a:rPr>
                                          </m:ctrlPr>
                                        </m:sSubPr>
                                        <m:e>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𝑦</m:t>
                                              </m:r>
                                            </m:e>
                                          </m:acc>
                                        </m:e>
                                        <m:sub>
                                          <m:r>
                                            <a:rPr lang="en-US" sz="2000" i="1">
                                              <a:solidFill>
                                                <a:srgbClr val="FEFEFE"/>
                                              </a:solidFill>
                                              <a:latin typeface="Cambria Math" panose="02040503050406030204" pitchFamily="18" charset="0"/>
                                              <a:sym typeface="Comic Sans MS"/>
                                            </a:rPr>
                                            <m:t>𝑖</m:t>
                                          </m:r>
                                        </m:sub>
                                      </m:sSub>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e>
                                  </m:d>
                                </m:e>
                                <m:sup>
                                  <m:r>
                                    <a:rPr lang="en-US" sz="2000" i="1">
                                      <a:solidFill>
                                        <a:srgbClr val="FEFEFE"/>
                                      </a:solidFill>
                                      <a:latin typeface="Cambria Math" panose="02040503050406030204" pitchFamily="18" charset="0"/>
                                      <a:sym typeface="Comic Sans MS"/>
                                    </a:rPr>
                                    <m:t>2</m:t>
                                  </m:r>
                                </m:sup>
                              </m:sSup>
                            </m:num>
                            <m:den>
                              <m:sSubSup>
                                <m:sSubSupPr>
                                  <m:ctrlPr>
                                    <a:rPr lang="en-US" sz="2000" i="1">
                                      <a:solidFill>
                                        <a:srgbClr val="FEFEFE"/>
                                      </a:solidFill>
                                      <a:latin typeface="Cambria Math" panose="02040503050406030204" pitchFamily="18" charset="0"/>
                                      <a:sym typeface="Comic Sans MS"/>
                                    </a:rPr>
                                  </m:ctrlPr>
                                </m:sSubSupPr>
                                <m:e>
                                  <m:r>
                                    <a:rPr lang="en-US" sz="2000" i="1">
                                      <a:solidFill>
                                        <a:srgbClr val="FEFEFE"/>
                                      </a:solidFill>
                                      <a:latin typeface="Cambria Math" panose="02040503050406030204" pitchFamily="18" charset="0"/>
                                      <a:sym typeface="Comic Sans MS"/>
                                    </a:rPr>
                                    <m:t>𝜎</m:t>
                                  </m:r>
                                </m:e>
                                <m:sub>
                                  <m:r>
                                    <a:rPr lang="en-US" sz="2000" i="1">
                                      <a:solidFill>
                                        <a:srgbClr val="FEFEFE"/>
                                      </a:solidFill>
                                      <a:latin typeface="Cambria Math" panose="02040503050406030204" pitchFamily="18" charset="0"/>
                                      <a:sym typeface="Comic Sans MS"/>
                                    </a:rPr>
                                    <m:t>𝑖</m:t>
                                  </m:r>
                                </m:sub>
                                <m:sup>
                                  <m:r>
                                    <a:rPr lang="en-US" sz="2000" i="1">
                                      <a:solidFill>
                                        <a:srgbClr val="FEFEFE"/>
                                      </a:solidFill>
                                      <a:latin typeface="Cambria Math" panose="02040503050406030204" pitchFamily="18" charset="0"/>
                                      <a:sym typeface="Comic Sans MS"/>
                                    </a:rPr>
                                    <m:t>2</m:t>
                                  </m:r>
                                </m:sup>
                              </m:sSubSup>
                            </m:den>
                          </m:f>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e>
                      </m:nary>
                    </m:oMath>
                    <m:oMath xmlns:m="http://schemas.openxmlformats.org/officeDocument/2006/math">
                      <m:r>
                        <a:rPr lang="en-US" sz="2000" b="0" i="1" smtClean="0">
                          <a:solidFill>
                            <a:srgbClr val="FEFEFE"/>
                          </a:solidFill>
                          <a:latin typeface="Cambria Math" panose="02040503050406030204" pitchFamily="18" charset="0"/>
                          <a:sym typeface="Comic Sans MS"/>
                        </a:rPr>
                        <m:t>          =−</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r>
                            <a:rPr lang="en-US" sz="2000" b="0" i="1" smtClean="0">
                              <a:solidFill>
                                <a:srgbClr val="FEFEFE"/>
                              </a:solidFill>
                              <a:latin typeface="Cambria Math" panose="02040503050406030204" pitchFamily="18" charset="0"/>
                              <a:sym typeface="Comic Sans MS"/>
                            </a:rPr>
                            <m:t>2</m:t>
                          </m:r>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oMath>
                  </m:oMathPara>
                </a14:m>
                <a:endParaRPr lang="en-US" sz="2000" dirty="0">
                  <a:latin typeface="Comic Sans MS" panose="030F0902030302020204" pitchFamily="66" charset="0"/>
                </a:endParaRPr>
              </a:p>
              <a:p>
                <a:endParaRPr lang="en-US" sz="2000" dirty="0">
                  <a:latin typeface="Comic Sans MS" panose="030F0902030302020204" pitchFamily="66" charset="0"/>
                </a:endParaRPr>
              </a:p>
              <a:p>
                <a:pPr marL="457200" indent="-355600" algn="just">
                  <a:lnSpc>
                    <a:spcPct val="115000"/>
                  </a:lnSpc>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Minimizing the residual/least-square error is equivalent to maximizing the likelihood.</a:t>
                </a:r>
              </a:p>
            </p:txBody>
          </p:sp>
        </mc:Choice>
        <mc:Fallback xmlns="">
          <p:sp>
            <p:nvSpPr>
              <p:cNvPr id="7" name="TextBox 6">
                <a:extLst>
                  <a:ext uri="{FF2B5EF4-FFF2-40B4-BE49-F238E27FC236}">
                    <a16:creationId xmlns:a16="http://schemas.microsoft.com/office/drawing/2014/main" id="{26579CC2-E0CE-5454-7474-CE3141B2F2DE}"/>
                  </a:ext>
                </a:extLst>
              </p:cNvPr>
              <p:cNvSpPr txBox="1">
                <a:spLocks noRot="1" noChangeAspect="1" noMove="1" noResize="1" noEditPoints="1" noAdjustHandles="1" noChangeArrowheads="1" noChangeShapeType="1" noTextEdit="1"/>
              </p:cNvSpPr>
              <p:nvPr/>
            </p:nvSpPr>
            <p:spPr>
              <a:xfrm>
                <a:off x="6503344" y="2106251"/>
                <a:ext cx="5084749" cy="3187283"/>
              </a:xfrm>
              <a:prstGeom prst="rect">
                <a:avLst/>
              </a:prstGeom>
              <a:blipFill>
                <a:blip r:embed="rId4"/>
                <a:stretch>
                  <a:fillRect t="-20319" r="-1247" b="-2390"/>
                </a:stretch>
              </a:blipFill>
            </p:spPr>
            <p:txBody>
              <a:bodyPr/>
              <a:lstStyle/>
              <a:p>
                <a:r>
                  <a:rPr lang="en-US">
                    <a:noFill/>
                  </a:rPr>
                  <a:t> </a:t>
                </a:r>
              </a:p>
            </p:txBody>
          </p:sp>
        </mc:Fallback>
      </mc:AlternateContent>
    </p:spTree>
    <p:extLst>
      <p:ext uri="{BB962C8B-B14F-4D97-AF65-F5344CB8AC3E}">
        <p14:creationId xmlns:p14="http://schemas.microsoft.com/office/powerpoint/2010/main" val="73593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EC960-3D8E-FAAB-0438-F32A204DFC13}"/>
              </a:ext>
            </a:extLst>
          </p:cNvPr>
          <p:cNvSpPr>
            <a:spLocks noGrp="1"/>
          </p:cNvSpPr>
          <p:nvPr>
            <p:ph type="ctrTitle"/>
          </p:nvPr>
        </p:nvSpPr>
        <p:spPr/>
        <p:txBody>
          <a:bodyPr>
            <a:normAutofit/>
          </a:bodyPr>
          <a:lstStyle/>
          <a:p>
            <a:r>
              <a:rPr lang="en-US" sz="4000" dirty="0">
                <a:latin typeface="Comic Sans MS" panose="030F0902030302020204" pitchFamily="66" charset="0"/>
              </a:rPr>
              <a:t>Gradient Descend</a:t>
            </a:r>
          </a:p>
        </p:txBody>
      </p:sp>
    </p:spTree>
    <p:extLst>
      <p:ext uri="{BB962C8B-B14F-4D97-AF65-F5344CB8AC3E}">
        <p14:creationId xmlns:p14="http://schemas.microsoft.com/office/powerpoint/2010/main" val="14749133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477582"/>
            <a:ext cx="7729728" cy="1188720"/>
          </a:xfrm>
        </p:spPr>
        <p:txBody>
          <a:bodyPr/>
          <a:lstStyle/>
          <a:p>
            <a:r>
              <a:rPr lang="en-US" dirty="0">
                <a:latin typeface="Comic Sans MS" panose="030F0902030302020204" pitchFamily="66" charset="0"/>
              </a:rPr>
              <a:t>Physics Motivation</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327443" y="2168697"/>
                <a:ext cx="5611739"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Problem: Given a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𝑓</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panose="030F0902030302020204" pitchFamily="66" charset="0"/>
                    <a:ea typeface="Comic Sans MS"/>
                    <a:cs typeface="Comic Sans MS"/>
                    <a:sym typeface="Comic Sans MS"/>
                  </a:rPr>
                  <a:t>, find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m:rPr>
                            <m:sty m:val="p"/>
                          </m:rPr>
                          <a:rPr lang="en-US" sz="2000" b="0" i="0" smtClean="0">
                            <a:solidFill>
                              <a:srgbClr val="FEFEFE"/>
                            </a:solidFill>
                            <a:latin typeface="Cambria Math" panose="02040503050406030204" pitchFamily="18" charset="0"/>
                            <a:ea typeface="Comic Sans MS"/>
                            <a:cs typeface="Comic Sans MS"/>
                            <a:sym typeface="Comic Sans MS"/>
                          </a:rPr>
                          <m:t>min</m:t>
                        </m:r>
                      </m:sub>
                    </m:sSub>
                  </m:oMath>
                </a14:m>
                <a:r>
                  <a:rPr lang="en-US" sz="2000" dirty="0">
                    <a:solidFill>
                      <a:srgbClr val="FEFEFE"/>
                    </a:solidFill>
                    <a:latin typeface="Comic Sans MS" panose="030F0902030302020204" pitchFamily="66" charset="0"/>
                    <a:ea typeface="Comic Sans MS"/>
                    <a:cs typeface="Comic Sans MS"/>
                    <a:sym typeface="Comic Sans MS"/>
                  </a:rPr>
                  <a:t> that minimize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 commonly used method: gradient descend.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Gradient descend: Take inspiration from physics, treat </a:t>
                </a:r>
                <a14:m>
                  <m:oMath xmlns:m="http://schemas.openxmlformats.org/officeDocument/2006/math">
                    <m:r>
                      <a:rPr lang="en-US" sz="2000" b="0" i="1" smtClean="0">
                        <a:solidFill>
                          <a:srgbClr val="FEFEFE"/>
                        </a:solidFill>
                        <a:latin typeface="Cambria Math" panose="02040503050406030204" pitchFamily="18" charset="0"/>
                        <a:sym typeface="Comic Sans MS"/>
                      </a:rPr>
                      <m:t>𝑦</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𝑓</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oMath>
                </a14:m>
                <a:r>
                  <a:rPr lang="en-US" sz="2000" dirty="0">
                    <a:solidFill>
                      <a:srgbClr val="FEFEFE"/>
                    </a:solidFill>
                    <a:latin typeface="Comic Sans MS" panose="030F0902030302020204" pitchFamily="66" charset="0"/>
                    <a:sym typeface="Comic Sans MS"/>
                  </a:rPr>
                  <a:t> similar to the gravitational potential </a:t>
                </a:r>
                <a14:m>
                  <m:oMath xmlns:m="http://schemas.openxmlformats.org/officeDocument/2006/math">
                    <m:r>
                      <a:rPr lang="en-US" sz="2000" b="0" i="1" smtClean="0">
                        <a:solidFill>
                          <a:srgbClr val="FEFEFE"/>
                        </a:solidFill>
                        <a:latin typeface="Cambria Math" panose="02040503050406030204" pitchFamily="18" charset="0"/>
                        <a:sym typeface="Comic Sans MS"/>
                      </a:rPr>
                      <m:t>𝑈</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oMath>
                </a14:m>
                <a:r>
                  <a:rPr lang="en-US" sz="2000" b="0" dirty="0">
                    <a:solidFill>
                      <a:srgbClr val="FEFEFE"/>
                    </a:solidFill>
                    <a:latin typeface="Comic Sans MS" panose="030F0902030302020204" pitchFamily="66" charset="0"/>
                    <a:sym typeface="Comic Sans MS"/>
                  </a:rPr>
                  <a:t>, let the point naturally “fall down” to the lowest point.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Iterative step: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r>
                          <a:rPr lang="en-US" sz="2000" b="0" i="1" smtClean="0">
                            <a:solidFill>
                              <a:srgbClr val="FEFEFE"/>
                            </a:solidFill>
                            <a:latin typeface="Cambria Math" panose="02040503050406030204" pitchFamily="18" charset="0"/>
                            <a:sym typeface="Comic Sans MS"/>
                          </a:rPr>
                          <m:t>+1</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sub>
                    </m:sSub>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𝛼</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𝑓</m:t>
                        </m:r>
                      </m:e>
                      <m:sup>
                        <m:r>
                          <a:rPr lang="en-US" sz="2000" b="0" i="1" smtClean="0">
                            <a:solidFill>
                              <a:srgbClr val="FEFEFE"/>
                            </a:solidFill>
                            <a:latin typeface="Cambria Math" panose="02040503050406030204" pitchFamily="18" charset="0"/>
                            <a:sym typeface="Comic Sans MS"/>
                          </a:rPr>
                          <m:t>′</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𝑥</m:t>
                            </m:r>
                          </m:e>
                          <m:sub>
                            <m:r>
                              <a:rPr lang="en-US" sz="2000" b="0" i="1" smtClean="0">
                                <a:solidFill>
                                  <a:srgbClr val="FEFEFE"/>
                                </a:solidFill>
                                <a:latin typeface="Cambria Math" panose="02040503050406030204" pitchFamily="18" charset="0"/>
                                <a:sym typeface="Comic Sans MS"/>
                              </a:rPr>
                              <m:t>𝑘</m:t>
                            </m:r>
                          </m:sub>
                        </m:sSub>
                      </m:e>
                    </m:d>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sym typeface="Comic Sans MS"/>
                      </a:rPr>
                      <m:t>𝛼</m:t>
                    </m:r>
                  </m:oMath>
                </a14:m>
                <a:r>
                  <a:rPr lang="en-US" sz="2000" b="0" dirty="0">
                    <a:solidFill>
                      <a:srgbClr val="FEFEFE"/>
                    </a:solidFill>
                    <a:latin typeface="Comic Sans MS" panose="030F0902030302020204" pitchFamily="66" charset="0"/>
                    <a:sym typeface="Comic Sans MS"/>
                  </a:rPr>
                  <a:t>: the learning rate.</a:t>
                </a: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327443" y="2168697"/>
                <a:ext cx="5611739" cy="4171618"/>
              </a:xfrm>
              <a:prstGeom prst="rect">
                <a:avLst/>
              </a:prstGeom>
              <a:blipFill>
                <a:blip r:embed="rId2"/>
                <a:stretch>
                  <a:fillRect r="-1129" b="-2424"/>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CD9C82C8-A4F8-5BE9-BC35-0796FEC9EA2A}"/>
              </a:ext>
            </a:extLst>
          </p:cNvPr>
          <p:cNvPicPr>
            <a:picLocks noChangeAspect="1"/>
          </p:cNvPicPr>
          <p:nvPr/>
        </p:nvPicPr>
        <p:blipFill>
          <a:blip r:embed="rId3"/>
          <a:stretch>
            <a:fillRect/>
          </a:stretch>
        </p:blipFill>
        <p:spPr>
          <a:xfrm>
            <a:off x="7273775" y="2168697"/>
            <a:ext cx="4241800" cy="3924300"/>
          </a:xfrm>
          <a:prstGeom prst="rect">
            <a:avLst/>
          </a:prstGeom>
        </p:spPr>
      </p:pic>
      <p:pic>
        <p:nvPicPr>
          <p:cNvPr id="6" name="Picture 5">
            <a:extLst>
              <a:ext uri="{FF2B5EF4-FFF2-40B4-BE49-F238E27FC236}">
                <a16:creationId xmlns:a16="http://schemas.microsoft.com/office/drawing/2014/main" id="{FD927B38-1C70-605D-1D0D-A0ECC614E444}"/>
              </a:ext>
            </a:extLst>
          </p:cNvPr>
          <p:cNvPicPr>
            <a:picLocks noChangeAspect="1"/>
          </p:cNvPicPr>
          <p:nvPr/>
        </p:nvPicPr>
        <p:blipFill>
          <a:blip r:embed="rId4"/>
          <a:stretch>
            <a:fillRect/>
          </a:stretch>
        </p:blipFill>
        <p:spPr>
          <a:xfrm>
            <a:off x="7273775" y="2168697"/>
            <a:ext cx="4241800" cy="3924300"/>
          </a:xfrm>
          <a:prstGeom prst="rect">
            <a:avLst/>
          </a:prstGeom>
        </p:spPr>
      </p:pic>
      <p:pic>
        <p:nvPicPr>
          <p:cNvPr id="7" name="Picture 6">
            <a:extLst>
              <a:ext uri="{FF2B5EF4-FFF2-40B4-BE49-F238E27FC236}">
                <a16:creationId xmlns:a16="http://schemas.microsoft.com/office/drawing/2014/main" id="{045B4C13-0C12-6DBB-21AA-12936A1DC1ED}"/>
              </a:ext>
            </a:extLst>
          </p:cNvPr>
          <p:cNvPicPr>
            <a:picLocks noChangeAspect="1"/>
          </p:cNvPicPr>
          <p:nvPr/>
        </p:nvPicPr>
        <p:blipFill>
          <a:blip r:embed="rId5"/>
          <a:stretch>
            <a:fillRect/>
          </a:stretch>
        </p:blipFill>
        <p:spPr>
          <a:xfrm>
            <a:off x="7273775" y="2168697"/>
            <a:ext cx="4241800" cy="3924300"/>
          </a:xfrm>
          <a:prstGeom prst="rect">
            <a:avLst/>
          </a:prstGeom>
        </p:spPr>
      </p:pic>
    </p:spTree>
    <p:extLst>
      <p:ext uri="{BB962C8B-B14F-4D97-AF65-F5344CB8AC3E}">
        <p14:creationId xmlns:p14="http://schemas.microsoft.com/office/powerpoint/2010/main" val="73515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477582"/>
            <a:ext cx="7729728" cy="1188720"/>
          </a:xfrm>
        </p:spPr>
        <p:txBody>
          <a:bodyPr/>
          <a:lstStyle/>
          <a:p>
            <a:r>
              <a:rPr lang="en-US" dirty="0">
                <a:latin typeface="Comic Sans MS" panose="030F0902030302020204" pitchFamily="66" charset="0"/>
              </a:rPr>
              <a:t>Local Minimum</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327443" y="2168697"/>
                <a:ext cx="5611739"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Choosing a bad initial guess for the gradient descend can result in a local minimum.</a:t>
                </a:r>
              </a:p>
              <a:p>
                <a:pPr marL="457200" lvl="0" indent="-355600" algn="just">
                  <a:lnSpc>
                    <a:spcPct val="115000"/>
                  </a:lnSpc>
                  <a:spcBef>
                    <a:spcPts val="1000"/>
                  </a:spcBef>
                  <a:buClr>
                    <a:srgbClr val="FEFEFE"/>
                  </a:buClr>
                  <a:buSzPts val="2000"/>
                  <a:buFont typeface="Comic Sans MS"/>
                  <a:buChar char="●"/>
                </a:pPr>
                <a:r>
                  <a:rPr lang="en-US" sz="2000" b="0" dirty="0">
                    <a:solidFill>
                      <a:srgbClr val="FEFEFE"/>
                    </a:solidFill>
                    <a:latin typeface="Comic Sans MS" panose="030F0902030302020204" pitchFamily="66" charset="0"/>
                    <a:sym typeface="Comic Sans MS"/>
                  </a:rPr>
                  <a:t>A potential solution is increasing the learning rate </a:t>
                </a:r>
                <a14:m>
                  <m:oMath xmlns:m="http://schemas.openxmlformats.org/officeDocument/2006/math">
                    <m:r>
                      <a:rPr lang="en-US" sz="2000" b="0" i="1" smtClean="0">
                        <a:solidFill>
                          <a:srgbClr val="FEFEFE"/>
                        </a:solidFill>
                        <a:latin typeface="Cambria Math" panose="02040503050406030204" pitchFamily="18" charset="0"/>
                        <a:sym typeface="Comic Sans MS"/>
                      </a:rPr>
                      <m:t>𝛼</m:t>
                    </m:r>
                  </m:oMath>
                </a14:m>
                <a:r>
                  <a:rPr lang="en-US" sz="2000" b="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Another is to use more complicated algorithms, e.g. stochastic gradient descend,..</a:t>
                </a:r>
                <a:endParaRPr lang="en-US" sz="2000" b="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327443" y="2168697"/>
                <a:ext cx="5611739" cy="4171618"/>
              </a:xfrm>
              <a:prstGeom prst="rect">
                <a:avLst/>
              </a:prstGeom>
              <a:blipFill>
                <a:blip r:embed="rId2"/>
                <a:stretch>
                  <a:fillRect r="-1129"/>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B8F33E8F-81C2-EE16-63F7-FE7A8EB7F854}"/>
              </a:ext>
            </a:extLst>
          </p:cNvPr>
          <p:cNvPicPr>
            <a:picLocks noChangeAspect="1"/>
          </p:cNvPicPr>
          <p:nvPr/>
        </p:nvPicPr>
        <p:blipFill>
          <a:blip r:embed="rId3"/>
          <a:stretch>
            <a:fillRect/>
          </a:stretch>
        </p:blipFill>
        <p:spPr>
          <a:xfrm>
            <a:off x="7273775" y="2168697"/>
            <a:ext cx="4356100" cy="3924300"/>
          </a:xfrm>
          <a:prstGeom prst="rect">
            <a:avLst/>
          </a:prstGeom>
        </p:spPr>
      </p:pic>
      <p:pic>
        <p:nvPicPr>
          <p:cNvPr id="10" name="Picture 9">
            <a:extLst>
              <a:ext uri="{FF2B5EF4-FFF2-40B4-BE49-F238E27FC236}">
                <a16:creationId xmlns:a16="http://schemas.microsoft.com/office/drawing/2014/main" id="{9EC5E415-9AE5-0058-7432-CDF6D1FB5E6E}"/>
              </a:ext>
            </a:extLst>
          </p:cNvPr>
          <p:cNvPicPr>
            <a:picLocks noChangeAspect="1"/>
          </p:cNvPicPr>
          <p:nvPr/>
        </p:nvPicPr>
        <p:blipFill>
          <a:blip r:embed="rId4"/>
          <a:stretch>
            <a:fillRect/>
          </a:stretch>
        </p:blipFill>
        <p:spPr>
          <a:xfrm>
            <a:off x="7273775" y="2168697"/>
            <a:ext cx="4356100" cy="3924300"/>
          </a:xfrm>
          <a:prstGeom prst="rect">
            <a:avLst/>
          </a:prstGeom>
        </p:spPr>
      </p:pic>
      <p:pic>
        <p:nvPicPr>
          <p:cNvPr id="11" name="Picture 10">
            <a:extLst>
              <a:ext uri="{FF2B5EF4-FFF2-40B4-BE49-F238E27FC236}">
                <a16:creationId xmlns:a16="http://schemas.microsoft.com/office/drawing/2014/main" id="{6EC36915-2C09-E934-60BF-60F94E6007AD}"/>
              </a:ext>
            </a:extLst>
          </p:cNvPr>
          <p:cNvPicPr>
            <a:picLocks noChangeAspect="1"/>
          </p:cNvPicPr>
          <p:nvPr/>
        </p:nvPicPr>
        <p:blipFill>
          <a:blip r:embed="rId5"/>
          <a:stretch>
            <a:fillRect/>
          </a:stretch>
        </p:blipFill>
        <p:spPr>
          <a:xfrm>
            <a:off x="7273775" y="2168697"/>
            <a:ext cx="4356100" cy="3924300"/>
          </a:xfrm>
          <a:prstGeom prst="rect">
            <a:avLst/>
          </a:prstGeom>
        </p:spPr>
      </p:pic>
    </p:spTree>
    <p:extLst>
      <p:ext uri="{BB962C8B-B14F-4D97-AF65-F5344CB8AC3E}">
        <p14:creationId xmlns:p14="http://schemas.microsoft.com/office/powerpoint/2010/main" val="811075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B0EFA-D415-3079-ECE3-4D7732BAA153}"/>
              </a:ext>
            </a:extLst>
          </p:cNvPr>
          <p:cNvSpPr>
            <a:spLocks noGrp="1"/>
          </p:cNvSpPr>
          <p:nvPr>
            <p:ph type="ctrTitle"/>
          </p:nvPr>
        </p:nvSpPr>
        <p:spPr/>
        <p:txBody>
          <a:bodyPr>
            <a:normAutofit/>
          </a:bodyPr>
          <a:lstStyle/>
          <a:p>
            <a:r>
              <a:rPr lang="en-US" sz="4000" dirty="0">
                <a:latin typeface="Comic Sans MS" panose="030F0902030302020204" pitchFamily="66" charset="0"/>
              </a:rPr>
              <a:t>Uncertainty in Fitted Parameters</a:t>
            </a:r>
          </a:p>
        </p:txBody>
      </p:sp>
    </p:spTree>
    <p:extLst>
      <p:ext uri="{BB962C8B-B14F-4D97-AF65-F5344CB8AC3E}">
        <p14:creationId xmlns:p14="http://schemas.microsoft.com/office/powerpoint/2010/main" val="2148930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0BA1A-448A-9EDD-66D1-7B36C04D1F77}"/>
              </a:ext>
            </a:extLst>
          </p:cNvPr>
          <p:cNvSpPr>
            <a:spLocks noGrp="1"/>
          </p:cNvSpPr>
          <p:nvPr>
            <p:ph type="ctrTitle"/>
          </p:nvPr>
        </p:nvSpPr>
        <p:spPr/>
        <p:txBody>
          <a:bodyPr>
            <a:normAutofit/>
          </a:bodyPr>
          <a:lstStyle/>
          <a:p>
            <a:r>
              <a:rPr lang="en-US" sz="4000" dirty="0">
                <a:latin typeface="Comic Sans MS" panose="030F0902030302020204" pitchFamily="66" charset="0"/>
              </a:rPr>
              <a:t>Basis of Probability</a:t>
            </a:r>
          </a:p>
        </p:txBody>
      </p:sp>
    </p:spTree>
    <p:extLst>
      <p:ext uri="{BB962C8B-B14F-4D97-AF65-F5344CB8AC3E}">
        <p14:creationId xmlns:p14="http://schemas.microsoft.com/office/powerpoint/2010/main" val="2438605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Uncertainty in Fitted Parameters</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575413" y="1798394"/>
                <a:ext cx="6509052"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Reminder: The residual follow a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oMath>
                </a14:m>
                <a:r>
                  <a:rPr lang="en-US" sz="2000" dirty="0">
                    <a:solidFill>
                      <a:srgbClr val="FEFEFE"/>
                    </a:solidFill>
                    <a:latin typeface="Comic Sans MS" panose="030F0902030302020204" pitchFamily="66" charset="0"/>
                    <a:ea typeface="Comic Sans MS"/>
                    <a:cs typeface="Comic Sans MS"/>
                    <a:sym typeface="Comic Sans MS"/>
                  </a:rPr>
                  <a:t> distribution with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m:rPr>
                            <m:sty m:val="p"/>
                          </m:rPr>
                          <a:rPr lang="en-US" sz="2000" b="0" i="0" smtClean="0">
                            <a:solidFill>
                              <a:srgbClr val="FEFEFE"/>
                            </a:solidFill>
                            <a:latin typeface="Cambria Math" panose="02040503050406030204" pitchFamily="18" charset="0"/>
                            <a:ea typeface="Comic Sans MS"/>
                            <a:cs typeface="Comic Sans MS"/>
                            <a:sym typeface="Comic Sans MS"/>
                          </a:rPr>
                          <m:t>N</m:t>
                        </m:r>
                      </m:e>
                      <m:sup>
                        <m:r>
                          <a:rPr lang="en-US" sz="2000" b="0" i="0" smtClean="0">
                            <a:solidFill>
                              <a:srgbClr val="FEFEFE"/>
                            </a:solidFill>
                            <a:latin typeface="Cambria Math" panose="02040503050406030204" pitchFamily="18" charset="0"/>
                            <a:ea typeface="Comic Sans MS"/>
                            <a:cs typeface="Comic Sans MS"/>
                            <a:sym typeface="Comic Sans MS"/>
                          </a:rPr>
                          <m:t>∗</m:t>
                        </m:r>
                      </m:sup>
                    </m:sSup>
                    <m:r>
                      <a:rPr lang="en-US" sz="2000" b="0" i="0"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r>
                      <m:rPr>
                        <m:sty m:val="p"/>
                      </m:rPr>
                      <a:rPr lang="en-US" sz="2000" b="0" i="0" smtClean="0">
                        <a:solidFill>
                          <a:srgbClr val="FEFEFE"/>
                        </a:solidFill>
                        <a:latin typeface="Cambria Math" panose="02040503050406030204" pitchFamily="18" charset="0"/>
                        <a:ea typeface="Comic Sans MS"/>
                        <a:cs typeface="Comic Sans MS"/>
                        <a:sym typeface="Comic Sans MS"/>
                      </a:rPr>
                      <m:t>DOF</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𝜃</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DOFs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panose="030F0902030302020204" pitchFamily="66" charset="0"/>
                    <a:ea typeface="Comic Sans MS"/>
                    <a:cs typeface="Comic Sans MS"/>
                    <a:sym typeface="Comic Sans MS"/>
                  </a:rPr>
                  <a:t> is the number of data point, </a:t>
                </a:r>
                <a14:m>
                  <m:oMath xmlns:m="http://schemas.openxmlformats.org/officeDocument/2006/math">
                    <m:r>
                      <m:rPr>
                        <m:sty m:val="p"/>
                      </m:rPr>
                      <a:rPr lang="en-US" sz="2000">
                        <a:solidFill>
                          <a:srgbClr val="FEFEFE"/>
                        </a:solidFill>
                        <a:latin typeface="Cambria Math" panose="02040503050406030204" pitchFamily="18" charset="0"/>
                        <a:ea typeface="Comic Sans MS"/>
                        <a:cs typeface="Comic Sans MS"/>
                        <a:sym typeface="Comic Sans MS"/>
                      </a:rPr>
                      <m:t>DOF</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panose="030F0902030302020204" pitchFamily="66" charset="0"/>
                    <a:ea typeface="Comic Sans MS"/>
                    <a:cs typeface="Comic Sans MS"/>
                    <a:sym typeface="Comic Sans MS"/>
                  </a:rPr>
                  <a:t> is the number of parameters of the prior.</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Fixing all except 1 fitting parameter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oMath>
                </a14:m>
                <a:r>
                  <a:rPr lang="en-US" sz="2000" dirty="0">
                    <a:solidFill>
                      <a:srgbClr val="FEFEFE"/>
                    </a:solidFill>
                    <a:latin typeface="Comic Sans MS" panose="030F0902030302020204" pitchFamily="66" charset="0"/>
                    <a:sym typeface="Comic Sans MS"/>
                  </a:rPr>
                  <a:t> would reduce the chi square distribution to 1 DOF, </a:t>
                </a:r>
                <a14:m>
                  <m:oMath xmlns:m="http://schemas.openxmlformats.org/officeDocument/2006/math">
                    <m:r>
                      <a:rPr lang="en-US" sz="2000" b="0" i="0" smtClean="0">
                        <a:solidFill>
                          <a:srgbClr val="FEFEFE"/>
                        </a:solidFill>
                        <a:latin typeface="Cambria Math" panose="02040503050406030204" pitchFamily="18" charset="0"/>
                        <a:sym typeface="Comic Sans MS"/>
                      </a:rPr>
                      <m:t> </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𝜃</m:t>
                        </m:r>
                      </m:e>
                    </m:d>
                    <m:r>
                      <a:rPr lang="en-US" sz="2000" b="0" i="1" smtClean="0">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r>
                          <a:rPr lang="en-US" sz="2000" i="1">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1</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r>
                                  <a:rPr lang="en-US" sz="2000" b="0" i="1" smtClean="0">
                                    <a:solidFill>
                                      <a:srgbClr val="FEFEFE"/>
                                    </a:solidFill>
                                    <a:latin typeface="Cambria Math" panose="02040503050406030204" pitchFamily="18" charset="0"/>
                                    <a:sym typeface="Comic Sans MS"/>
                                  </a:rPr>
                                  <m:t>−</m:t>
                                </m:r>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1,0</m:t>
                                    </m:r>
                                  </m:sub>
                                </m:sSub>
                              </m:e>
                            </m:d>
                          </m:e>
                          <m:sup>
                            <m:r>
                              <a:rPr lang="en-US" sz="2000" b="0" i="1" smtClean="0">
                                <a:solidFill>
                                  <a:srgbClr val="FEFEFE"/>
                                </a:solidFill>
                                <a:latin typeface="Cambria Math" panose="02040503050406030204" pitchFamily="18" charset="0"/>
                                <a:sym typeface="Comic Sans MS"/>
                              </a:rPr>
                              <m:t>2</m:t>
                            </m:r>
                          </m:sup>
                        </m:sSup>
                      </m:num>
                      <m:den>
                        <m:sSubSup>
                          <m:sSubSupPr>
                            <m:ctrlPr>
                              <a:rPr lang="en-US" sz="2000" b="0" i="1" smtClean="0">
                                <a:solidFill>
                                  <a:srgbClr val="FEFEFE"/>
                                </a:solidFill>
                                <a:latin typeface="Cambria Math" panose="02040503050406030204" pitchFamily="18" charset="0"/>
                                <a:sym typeface="Comic Sans MS"/>
                              </a:rPr>
                            </m:ctrlPr>
                          </m:sSubSupPr>
                          <m:e>
                            <m:r>
                              <a:rPr lang="en-US" sz="2000" b="0" i="1" smtClean="0">
                                <a:solidFill>
                                  <a:srgbClr val="FEFEFE"/>
                                </a:solidFill>
                                <a:latin typeface="Cambria Math" panose="02040503050406030204" pitchFamily="18" charset="0"/>
                                <a:sym typeface="Comic Sans MS"/>
                              </a:rPr>
                              <m:t>𝜎</m:t>
                            </m:r>
                          </m:e>
                          <m:sub>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sub>
                          <m:sup>
                            <m:r>
                              <a:rPr lang="en-US" sz="2000" b="0" i="1" smtClean="0">
                                <a:solidFill>
                                  <a:srgbClr val="FEFEFE"/>
                                </a:solidFill>
                                <a:latin typeface="Cambria Math" panose="02040503050406030204" pitchFamily="18" charset="0"/>
                                <a:sym typeface="Comic Sans MS"/>
                              </a:rPr>
                              <m:t>2</m:t>
                            </m:r>
                          </m:sup>
                        </m:sSubSup>
                      </m:den>
                    </m:f>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𝐶</m:t>
                    </m:r>
                  </m:oMath>
                </a14:m>
                <a:r>
                  <a:rPr lang="en-US" sz="200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Taking </a:t>
                </a:r>
                <a14:m>
                  <m:oMath xmlns:m="http://schemas.openxmlformats.org/officeDocument/2006/math">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𝜃</m:t>
                        </m:r>
                      </m:e>
                      <m:sub>
                        <m:r>
                          <a:rPr lang="en-US" sz="2000" i="1">
                            <a:solidFill>
                              <a:srgbClr val="FEFEFE"/>
                            </a:solidFill>
                            <a:latin typeface="Cambria Math" panose="02040503050406030204" pitchFamily="18" charset="0"/>
                            <a:sym typeface="Comic Sans MS"/>
                          </a:rPr>
                          <m:t>1,0</m:t>
                        </m:r>
                      </m:sub>
                    </m:sSub>
                  </m:oMath>
                </a14:m>
                <a:r>
                  <a:rPr lang="en-US" sz="2000" dirty="0">
                    <a:solidFill>
                      <a:srgbClr val="FEFEFE"/>
                    </a:solidFill>
                    <a:latin typeface="Comic Sans MS" panose="030F0902030302020204" pitchFamily="66" charset="0"/>
                    <a:sym typeface="Comic Sans MS"/>
                  </a:rPr>
                  <a:t> to be the parameter with the highest likelihood, varying </a:t>
                </a:r>
                <a14:m>
                  <m:oMath xmlns:m="http://schemas.openxmlformats.org/officeDocument/2006/math">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𝜃</m:t>
                        </m:r>
                      </m:e>
                      <m:sub>
                        <m:r>
                          <a:rPr lang="en-US" sz="2000" i="1">
                            <a:solidFill>
                              <a:srgbClr val="FEFEFE"/>
                            </a:solidFill>
                            <a:latin typeface="Cambria Math" panose="02040503050406030204" pitchFamily="18" charset="0"/>
                            <a:sym typeface="Comic Sans MS"/>
                          </a:rPr>
                          <m:t>1</m:t>
                        </m:r>
                      </m:sub>
                    </m:sSub>
                  </m:oMath>
                </a14:m>
                <a:r>
                  <a:rPr lang="en-US" sz="2000" dirty="0">
                    <a:solidFill>
                      <a:srgbClr val="FEFEFE"/>
                    </a:solidFill>
                    <a:latin typeface="Comic Sans MS" panose="030F0902030302020204" pitchFamily="66" charset="0"/>
                    <a:sym typeface="Comic Sans MS"/>
                  </a:rPr>
                  <a:t> by </a:t>
                </a:r>
                <a14:m>
                  <m:oMath xmlns:m="http://schemas.openxmlformats.org/officeDocument/2006/math">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𝜎</m:t>
                        </m:r>
                      </m:e>
                      <m:sub>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𝜃</m:t>
                            </m:r>
                          </m:e>
                          <m:sub>
                            <m:r>
                              <a:rPr lang="en-US" sz="2000" b="0" i="1" smtClean="0">
                                <a:solidFill>
                                  <a:srgbClr val="FEFEFE"/>
                                </a:solidFill>
                                <a:latin typeface="Cambria Math" panose="02040503050406030204" pitchFamily="18" charset="0"/>
                                <a:sym typeface="Comic Sans MS"/>
                              </a:rPr>
                              <m:t>1</m:t>
                            </m:r>
                          </m:sub>
                        </m:sSub>
                      </m:sub>
                    </m:sSub>
                  </m:oMath>
                </a14:m>
                <a:r>
                  <a:rPr lang="en-US" sz="2000" dirty="0">
                    <a:solidFill>
                      <a:srgbClr val="FEFEFE"/>
                    </a:solidFill>
                    <a:latin typeface="Comic Sans MS" panose="030F0902030302020204" pitchFamily="66" charset="0"/>
                    <a:sym typeface="Comic Sans MS"/>
                  </a:rPr>
                  <a:t> would vary </a:t>
                </a:r>
                <a14:m>
                  <m:oMath xmlns:m="http://schemas.openxmlformats.org/officeDocument/2006/math">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oMath>
                </a14:m>
                <a:r>
                  <a:rPr lang="en-US" sz="2000" dirty="0">
                    <a:solidFill>
                      <a:srgbClr val="FEFEFE"/>
                    </a:solidFill>
                    <a:latin typeface="Comic Sans MS" panose="030F0902030302020204" pitchFamily="66" charset="0"/>
                    <a:sym typeface="Comic Sans MS"/>
                  </a:rPr>
                  <a:t> by 1 and vice versa.</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More complicated treatment: Wilks’ theorem.</a:t>
                </a: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575413" y="1798394"/>
                <a:ext cx="6509052" cy="4932605"/>
              </a:xfrm>
              <a:prstGeom prst="rect">
                <a:avLst/>
              </a:prstGeom>
              <a:blipFill>
                <a:blip r:embed="rId2"/>
                <a:stretch>
                  <a:fillRect r="-1170"/>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8C2C9D9F-A285-4880-749F-5448C576F49A}"/>
              </a:ext>
            </a:extLst>
          </p:cNvPr>
          <p:cNvPicPr>
            <a:picLocks noChangeAspect="1"/>
          </p:cNvPicPr>
          <p:nvPr/>
        </p:nvPicPr>
        <p:blipFill>
          <a:blip r:embed="rId3"/>
          <a:stretch>
            <a:fillRect/>
          </a:stretch>
        </p:blipFill>
        <p:spPr>
          <a:xfrm>
            <a:off x="7456225" y="2049056"/>
            <a:ext cx="4406900" cy="3924300"/>
          </a:xfrm>
          <a:prstGeom prst="rect">
            <a:avLst/>
          </a:prstGeom>
        </p:spPr>
      </p:pic>
      <p:pic>
        <p:nvPicPr>
          <p:cNvPr id="4" name="Picture 3">
            <a:extLst>
              <a:ext uri="{FF2B5EF4-FFF2-40B4-BE49-F238E27FC236}">
                <a16:creationId xmlns:a16="http://schemas.microsoft.com/office/drawing/2014/main" id="{FAA86E40-1A03-5D51-9BD7-9FE27BC51672}"/>
              </a:ext>
            </a:extLst>
          </p:cNvPr>
          <p:cNvPicPr>
            <a:picLocks noChangeAspect="1"/>
          </p:cNvPicPr>
          <p:nvPr/>
        </p:nvPicPr>
        <p:blipFill>
          <a:blip r:embed="rId4"/>
          <a:stretch>
            <a:fillRect/>
          </a:stretch>
        </p:blipFill>
        <p:spPr>
          <a:xfrm>
            <a:off x="7456226" y="2049055"/>
            <a:ext cx="4406900" cy="39242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215ECB8-5E7E-DE5E-7CC6-FD45C97FE3B0}"/>
                  </a:ext>
                </a:extLst>
              </p:cNvPr>
              <p:cNvSpPr txBox="1"/>
              <p:nvPr/>
            </p:nvSpPr>
            <p:spPr>
              <a:xfrm>
                <a:off x="8072175" y="6180363"/>
                <a:ext cx="3175000"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000" b="0" i="1" smtClean="0">
                          <a:solidFill>
                            <a:schemeClr val="bg1"/>
                          </a:solidFill>
                          <a:latin typeface="Cambria Math" panose="02040503050406030204" pitchFamily="18" charset="0"/>
                        </a:rPr>
                        <m:t>𝑎</m:t>
                      </m:r>
                      <m:r>
                        <a:rPr lang="en-US" sz="2000" b="0" i="1" smtClean="0">
                          <a:solidFill>
                            <a:schemeClr val="bg1"/>
                          </a:solidFill>
                          <a:latin typeface="Cambria Math" panose="02040503050406030204" pitchFamily="18" charset="0"/>
                        </a:rPr>
                        <m:t>=0.115±0.011</m:t>
                      </m:r>
                    </m:oMath>
                  </m:oMathPara>
                </a14:m>
                <a:endParaRPr lang="en-US" sz="2000" dirty="0">
                  <a:solidFill>
                    <a:schemeClr val="bg1"/>
                  </a:solidFill>
                  <a:latin typeface="Comic Sans MS" panose="030F0902030302020204" pitchFamily="66" charset="0"/>
                </a:endParaRPr>
              </a:p>
            </p:txBody>
          </p:sp>
        </mc:Choice>
        <mc:Fallback xmlns="">
          <p:sp>
            <p:nvSpPr>
              <p:cNvPr id="6" name="TextBox 5">
                <a:extLst>
                  <a:ext uri="{FF2B5EF4-FFF2-40B4-BE49-F238E27FC236}">
                    <a16:creationId xmlns:a16="http://schemas.microsoft.com/office/drawing/2014/main" id="{E215ECB8-5E7E-DE5E-7CC6-FD45C97FE3B0}"/>
                  </a:ext>
                </a:extLst>
              </p:cNvPr>
              <p:cNvSpPr txBox="1">
                <a:spLocks noRot="1" noChangeAspect="1" noMove="1" noResize="1" noEditPoints="1" noAdjustHandles="1" noChangeArrowheads="1" noChangeShapeType="1" noTextEdit="1"/>
              </p:cNvSpPr>
              <p:nvPr/>
            </p:nvSpPr>
            <p:spPr>
              <a:xfrm>
                <a:off x="8072175" y="6180363"/>
                <a:ext cx="3175000" cy="400110"/>
              </a:xfrm>
              <a:prstGeom prst="rect">
                <a:avLst/>
              </a:prstGeom>
              <a:blipFill>
                <a:blip r:embed="rId5"/>
                <a:stretch>
                  <a:fillRect b="-3125"/>
                </a:stretch>
              </a:blipFill>
            </p:spPr>
            <p:txBody>
              <a:bodyPr/>
              <a:lstStyle/>
              <a:p>
                <a:r>
                  <a:rPr lang="en-US">
                    <a:noFill/>
                  </a:rPr>
                  <a:t> </a:t>
                </a:r>
              </a:p>
            </p:txBody>
          </p:sp>
        </mc:Fallback>
      </mc:AlternateContent>
    </p:spTree>
    <p:extLst>
      <p:ext uri="{BB962C8B-B14F-4D97-AF65-F5344CB8AC3E}">
        <p14:creationId xmlns:p14="http://schemas.microsoft.com/office/powerpoint/2010/main" val="487177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149A1-1FD9-D806-456D-DE070B18AFDF}"/>
              </a:ext>
            </a:extLst>
          </p:cNvPr>
          <p:cNvSpPr>
            <a:spLocks noGrp="1"/>
          </p:cNvSpPr>
          <p:nvPr>
            <p:ph type="ctrTitle"/>
          </p:nvPr>
        </p:nvSpPr>
        <p:spPr/>
        <p:txBody>
          <a:bodyPr>
            <a:normAutofit/>
          </a:bodyPr>
          <a:lstStyle/>
          <a:p>
            <a:r>
              <a:rPr lang="en-US" sz="4000" dirty="0">
                <a:latin typeface="Comic Sans MS" panose="030F0902030302020204" pitchFamily="66" charset="0"/>
              </a:rPr>
              <a:t>Cubic Spline Method</a:t>
            </a:r>
          </a:p>
        </p:txBody>
      </p:sp>
    </p:spTree>
    <p:extLst>
      <p:ext uri="{BB962C8B-B14F-4D97-AF65-F5344CB8AC3E}">
        <p14:creationId xmlns:p14="http://schemas.microsoft.com/office/powerpoint/2010/main" val="40121233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Histogram</a:t>
            </a:r>
          </a:p>
        </p:txBody>
      </p:sp>
      <mc:AlternateContent xmlns:mc="http://schemas.openxmlformats.org/markup-compatibility/2006" xmlns:a14="http://schemas.microsoft.com/office/drawing/2010/main">
        <mc:Choice Requires="a14">
          <p:sp>
            <p:nvSpPr>
              <p:cNvPr id="3" name="Google Shape;98;g2ebeec5a5ef_1_5">
                <a:extLst>
                  <a:ext uri="{FF2B5EF4-FFF2-40B4-BE49-F238E27FC236}">
                    <a16:creationId xmlns:a16="http://schemas.microsoft.com/office/drawing/2014/main" id="{785A0482-6F6E-2CA6-3D0B-9E7891CB9426}"/>
                  </a:ext>
                </a:extLst>
              </p:cNvPr>
              <p:cNvSpPr txBox="1"/>
              <p:nvPr/>
            </p:nvSpPr>
            <p:spPr>
              <a:xfrm>
                <a:off x="1142680" y="1798394"/>
                <a:ext cx="5774587"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Histogram: a type of plot showing how many points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oMath>
                </a14:m>
                <a:r>
                  <a:rPr lang="en-US" sz="2000" dirty="0">
                    <a:solidFill>
                      <a:srgbClr val="FEFEFE"/>
                    </a:solidFill>
                    <a:latin typeface="Comic Sans MS" panose="030F0902030302020204" pitchFamily="66" charset="0"/>
                    <a:ea typeface="Comic Sans MS"/>
                    <a:cs typeface="Comic Sans MS"/>
                    <a:sym typeface="Comic Sans MS"/>
                  </a:rPr>
                  <a:t> of a sample </a:t>
                </a:r>
                <a14:m>
                  <m:oMath xmlns:m="http://schemas.openxmlformats.org/officeDocument/2006/math">
                    <m:d>
                      <m:dPr>
                        <m:begChr m:val="{"/>
                        <m:endChr m:val="}"/>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𝑥</m:t>
                            </m:r>
                          </m:e>
                          <m:sub>
                            <m:r>
                              <a:rPr lang="en-US" sz="2000" b="0" i="1" smtClean="0">
                                <a:solidFill>
                                  <a:srgbClr val="FEFEFE"/>
                                </a:solidFill>
                                <a:latin typeface="Cambria Math" panose="02040503050406030204" pitchFamily="18" charset="0"/>
                                <a:ea typeface="Comic Sans MS"/>
                                <a:cs typeface="Comic Sans MS"/>
                                <a:sym typeface="Comic Sans MS"/>
                              </a:rPr>
                              <m:t>𝑖</m:t>
                            </m:r>
                          </m:sub>
                        </m:sSub>
                      </m:e>
                    </m:d>
                  </m:oMath>
                </a14:m>
                <a:r>
                  <a:rPr lang="en-US" sz="2000" dirty="0">
                    <a:solidFill>
                      <a:srgbClr val="FEFEFE"/>
                    </a:solidFill>
                    <a:latin typeface="Comic Sans MS" panose="030F0902030302020204" pitchFamily="66" charset="0"/>
                    <a:ea typeface="Comic Sans MS"/>
                    <a:cs typeface="Comic Sans MS"/>
                    <a:sym typeface="Comic Sans MS"/>
                  </a:rPr>
                  <a:t> are within each of a set of range </a:t>
                </a:r>
                <a14:m>
                  <m:oMath xmlns:m="http://schemas.openxmlformats.org/officeDocument/2006/math">
                    <m:d>
                      <m:dPr>
                        <m:begChr m:val="{"/>
                        <m:endChr m:val="}"/>
                        <m:ctrlPr>
                          <a:rPr lang="en-US" sz="2000" b="0" i="1" smtClean="0">
                            <a:solidFill>
                              <a:srgbClr val="FEFEFE"/>
                            </a:solidFill>
                            <a:latin typeface="Cambria Math" panose="02040503050406030204" pitchFamily="18" charset="0"/>
                            <a:ea typeface="Comic Sans MS"/>
                            <a:cs typeface="Comic Sans MS"/>
                            <a:sym typeface="Comic Sans MS"/>
                          </a:rPr>
                        </m:ctrlPr>
                      </m:dPr>
                      <m:e>
                        <m:d>
                          <m:dPr>
                            <m:begChr m:val="["/>
                            <m:endChr m:val="]"/>
                            <m:ctrlPr>
                              <a:rPr lang="en-US" sz="2000" i="1">
                                <a:solidFill>
                                  <a:srgbClr val="FEFEFE"/>
                                </a:solidFill>
                                <a:latin typeface="Cambria Math" panose="02040503050406030204" pitchFamily="18" charset="0"/>
                                <a:ea typeface="Comic Sans MS"/>
                                <a:cs typeface="Comic Sans MS"/>
                                <a:sym typeface="Comic Sans MS"/>
                              </a:rPr>
                            </m:ctrlPr>
                          </m:dPr>
                          <m:e>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𝑙𝑜𝑤</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𝑖</m:t>
                                </m:r>
                              </m:sub>
                            </m:sSub>
                            <m:r>
                              <a:rPr lang="en-US" sz="2000" i="1">
                                <a:solidFill>
                                  <a:srgbClr val="FEFEFE"/>
                                </a:solidFill>
                                <a:latin typeface="Cambria Math" panose="02040503050406030204" pitchFamily="18" charset="0"/>
                                <a:ea typeface="Comic Sans MS"/>
                                <a:cs typeface="Comic Sans MS"/>
                                <a:sym typeface="Comic Sans MS"/>
                              </a:rPr>
                              <m:t> ;</m:t>
                            </m:r>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𝑥</m:t>
                                </m:r>
                              </m:e>
                              <m:sub>
                                <m:r>
                                  <a:rPr lang="en-US" sz="2000" i="1">
                                    <a:solidFill>
                                      <a:srgbClr val="FEFEFE"/>
                                    </a:solidFill>
                                    <a:latin typeface="Cambria Math" panose="02040503050406030204" pitchFamily="18" charset="0"/>
                                    <a:ea typeface="Comic Sans MS"/>
                                    <a:cs typeface="Comic Sans MS"/>
                                    <a:sym typeface="Comic Sans MS"/>
                                  </a:rPr>
                                  <m:t>h𝑖𝑔h</m:t>
                                </m:r>
                                <m:r>
                                  <a:rPr lang="en-US" sz="2000" i="1">
                                    <a:solidFill>
                                      <a:srgbClr val="FEFEFE"/>
                                    </a:solidFill>
                                    <a:latin typeface="Cambria Math" panose="02040503050406030204" pitchFamily="18" charset="0"/>
                                    <a:ea typeface="Comic Sans MS"/>
                                    <a:cs typeface="Comic Sans MS"/>
                                    <a:sym typeface="Comic Sans MS"/>
                                  </a:rPr>
                                  <m:t>,</m:t>
                                </m:r>
                                <m:r>
                                  <a:rPr lang="en-US" sz="2000" i="1">
                                    <a:solidFill>
                                      <a:srgbClr val="FEFEFE"/>
                                    </a:solidFill>
                                    <a:latin typeface="Cambria Math" panose="02040503050406030204" pitchFamily="18" charset="0"/>
                                    <a:ea typeface="Comic Sans MS"/>
                                    <a:cs typeface="Comic Sans MS"/>
                                    <a:sym typeface="Comic Sans MS"/>
                                  </a:rPr>
                                  <m:t>𝑖</m:t>
                                </m:r>
                              </m:sub>
                            </m:sSub>
                          </m:e>
                        </m:d>
                      </m:e>
                    </m:d>
                  </m:oMath>
                </a14:m>
                <a:r>
                  <a:rPr lang="en-US" sz="2000" dirty="0">
                    <a:solidFill>
                      <a:srgbClr val="FEFEFE"/>
                    </a:solidFill>
                    <a:latin typeface="Comic Sans MS" panose="030F0902030302020204" pitchFamily="66" charset="0"/>
                    <a:ea typeface="Comic Sans MS"/>
                    <a:cs typeface="Comic Sans MS"/>
                    <a:sym typeface="Comic Sans MS"/>
                  </a:rPr>
                  <a:t> called bins.</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Histogram describe the distribution of a sample. A normalized histogram is basically a probability density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𝑥</m:t>
                        </m:r>
                      </m:e>
                    </m:d>
                  </m:oMath>
                </a14:m>
                <a:r>
                  <a:rPr lang="en-US" sz="2000" dirty="0">
                    <a:solidFill>
                      <a:srgbClr val="FEFEFE"/>
                    </a:solidFill>
                    <a:latin typeface="Comic Sans MS" panose="030F0902030302020204" pitchFamily="66" charset="0"/>
                    <a:ea typeface="Comic Sans MS"/>
                    <a:cs typeface="Comic Sans MS"/>
                    <a:sym typeface="Comic Sans MS"/>
                  </a:rPr>
                  <a: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Example: sampling 10000 numbers from a normal/gaussian distribution.</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Error bars are from (Poisson) counting errors.</a:t>
                </a:r>
              </a:p>
              <a:p>
                <a:pPr marL="457200" lvl="0" indent="-355600" algn="just">
                  <a:lnSpc>
                    <a:spcPct val="115000"/>
                  </a:lnSpc>
                  <a:spcBef>
                    <a:spcPts val="1000"/>
                  </a:spcBef>
                  <a:buClr>
                    <a:srgbClr val="FEFEFE"/>
                  </a:buClr>
                  <a:buSzPts val="2000"/>
                  <a:buFont typeface="Comic Sans MS"/>
                  <a:buChar char="●"/>
                </a:pPr>
                <a:endParaRPr lang="en-US" sz="2000" dirty="0">
                  <a:solidFill>
                    <a:srgbClr val="FEFEFE"/>
                  </a:solidFill>
                  <a:latin typeface="Comic Sans MS" panose="030F0902030302020204" pitchFamily="66" charset="0"/>
                  <a:sym typeface="Comic Sans MS"/>
                </a:endParaRPr>
              </a:p>
            </p:txBody>
          </p:sp>
        </mc:Choice>
        <mc:Fallback xmlns="">
          <p:sp>
            <p:nvSpPr>
              <p:cNvPr id="3" name="Google Shape;98;g2ebeec5a5ef_1_5">
                <a:extLst>
                  <a:ext uri="{FF2B5EF4-FFF2-40B4-BE49-F238E27FC236}">
                    <a16:creationId xmlns:a16="http://schemas.microsoft.com/office/drawing/2014/main" id="{785A0482-6F6E-2CA6-3D0B-9E7891CB9426}"/>
                  </a:ext>
                </a:extLst>
              </p:cNvPr>
              <p:cNvSpPr txBox="1">
                <a:spLocks noRot="1" noChangeAspect="1" noMove="1" noResize="1" noEditPoints="1" noAdjustHandles="1" noChangeArrowheads="1" noChangeShapeType="1" noTextEdit="1"/>
              </p:cNvSpPr>
              <p:nvPr/>
            </p:nvSpPr>
            <p:spPr>
              <a:xfrm>
                <a:off x="1142680" y="1798394"/>
                <a:ext cx="5774587" cy="4932605"/>
              </a:xfrm>
              <a:prstGeom prst="rect">
                <a:avLst/>
              </a:prstGeom>
              <a:blipFill>
                <a:blip r:embed="rId2"/>
                <a:stretch>
                  <a:fillRect r="-1096"/>
                </a:stretch>
              </a:blipFill>
              <a:ln>
                <a:noFill/>
              </a:ln>
            </p:spPr>
            <p:txBody>
              <a:bodyPr/>
              <a:lstStyle/>
              <a:p>
                <a:r>
                  <a:rPr lang="en-US">
                    <a:noFill/>
                  </a:rPr>
                  <a:t> </a:t>
                </a:r>
              </a:p>
            </p:txBody>
          </p:sp>
        </mc:Fallback>
      </mc:AlternateContent>
      <p:pic>
        <p:nvPicPr>
          <p:cNvPr id="8" name="Picture 7">
            <a:extLst>
              <a:ext uri="{FF2B5EF4-FFF2-40B4-BE49-F238E27FC236}">
                <a16:creationId xmlns:a16="http://schemas.microsoft.com/office/drawing/2014/main" id="{CF8ABA82-B78E-8163-454D-0E0A30B6B20E}"/>
              </a:ext>
            </a:extLst>
          </p:cNvPr>
          <p:cNvPicPr>
            <a:picLocks noChangeAspect="1"/>
          </p:cNvPicPr>
          <p:nvPr/>
        </p:nvPicPr>
        <p:blipFill>
          <a:blip r:embed="rId3"/>
          <a:stretch>
            <a:fillRect/>
          </a:stretch>
        </p:blipFill>
        <p:spPr>
          <a:xfrm>
            <a:off x="7262283" y="2042584"/>
            <a:ext cx="4406900" cy="3924300"/>
          </a:xfrm>
          <a:prstGeom prst="rect">
            <a:avLst/>
          </a:prstGeom>
        </p:spPr>
      </p:pic>
    </p:spTree>
    <p:extLst>
      <p:ext uri="{BB962C8B-B14F-4D97-AF65-F5344CB8AC3E}">
        <p14:creationId xmlns:p14="http://schemas.microsoft.com/office/powerpoint/2010/main" val="27248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From Scatter Points to Function</a:t>
            </a:r>
          </a:p>
        </p:txBody>
      </p:sp>
      <p:sp>
        <p:nvSpPr>
          <p:cNvPr id="3" name="Google Shape;98;g2ebeec5a5ef_1_5">
            <a:extLst>
              <a:ext uri="{FF2B5EF4-FFF2-40B4-BE49-F238E27FC236}">
                <a16:creationId xmlns:a16="http://schemas.microsoft.com/office/drawing/2014/main" id="{785A0482-6F6E-2CA6-3D0B-9E7891CB9426}"/>
              </a:ext>
            </a:extLst>
          </p:cNvPr>
          <p:cNvSpPr txBox="1"/>
          <p:nvPr/>
        </p:nvSpPr>
        <p:spPr>
          <a:xfrm>
            <a:off x="575413" y="1713724"/>
            <a:ext cx="6509052" cy="4932605"/>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Problem: what if we want to sample points from the distribution described by a histogram via the inversion sampling method, i.e. require a function form or interpolation of the CDF.</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(Cubic) spline fit: every 5 points, fit a third order polynomial and ensuring continuity (i.e. requiring the function and first order derivative to be continuous).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Does not work very well when uncertainties are high or point are too dense, in which case, the fit function similar to a linear interpolation. Also does not work well with extrapolate, unless special treatments are applied (talk to me).</a:t>
            </a:r>
          </a:p>
          <a:p>
            <a:pPr marL="101600" lvl="0" algn="just">
              <a:lnSpc>
                <a:spcPct val="115000"/>
              </a:lnSpc>
              <a:spcBef>
                <a:spcPts val="1000"/>
              </a:spcBef>
              <a:buClr>
                <a:srgbClr val="FEFEFE"/>
              </a:buClr>
              <a:buSzPts val="2000"/>
            </a:pPr>
            <a:endParaRPr lang="en-US" sz="2000" dirty="0">
              <a:solidFill>
                <a:srgbClr val="FEFEFE"/>
              </a:solidFill>
              <a:latin typeface="Comic Sans MS" panose="030F0902030302020204" pitchFamily="66" charset="0"/>
              <a:sym typeface="Comic Sans MS"/>
            </a:endParaRPr>
          </a:p>
        </p:txBody>
      </p:sp>
      <p:pic>
        <p:nvPicPr>
          <p:cNvPr id="4" name="Picture 3">
            <a:extLst>
              <a:ext uri="{FF2B5EF4-FFF2-40B4-BE49-F238E27FC236}">
                <a16:creationId xmlns:a16="http://schemas.microsoft.com/office/drawing/2014/main" id="{8A1CFC57-09A1-7092-9FAA-6F4D07C32FC1}"/>
              </a:ext>
            </a:extLst>
          </p:cNvPr>
          <p:cNvPicPr>
            <a:picLocks noChangeAspect="1"/>
          </p:cNvPicPr>
          <p:nvPr/>
        </p:nvPicPr>
        <p:blipFill>
          <a:blip r:embed="rId2"/>
          <a:stretch>
            <a:fillRect/>
          </a:stretch>
        </p:blipFill>
        <p:spPr>
          <a:xfrm>
            <a:off x="7427384" y="1991779"/>
            <a:ext cx="4432300" cy="3924300"/>
          </a:xfrm>
          <a:prstGeom prst="rect">
            <a:avLst/>
          </a:prstGeom>
        </p:spPr>
      </p:pic>
    </p:spTree>
    <p:extLst>
      <p:ext uri="{BB962C8B-B14F-4D97-AF65-F5344CB8AC3E}">
        <p14:creationId xmlns:p14="http://schemas.microsoft.com/office/powerpoint/2010/main" val="5152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3D54C-C9F3-A0DC-DEE6-F1B2D45D9E59}"/>
              </a:ext>
            </a:extLst>
          </p:cNvPr>
          <p:cNvSpPr>
            <a:spLocks noGrp="1"/>
          </p:cNvSpPr>
          <p:nvPr>
            <p:ph type="title"/>
          </p:nvPr>
        </p:nvSpPr>
        <p:spPr>
          <a:xfrm>
            <a:off x="2231136" y="331776"/>
            <a:ext cx="7729728" cy="1188720"/>
          </a:xfrm>
        </p:spPr>
        <p:txBody>
          <a:bodyPr/>
          <a:lstStyle/>
          <a:p>
            <a:r>
              <a:rPr lang="en-US" dirty="0">
                <a:latin typeface="Comic Sans MS" panose="030F0902030302020204" pitchFamily="66" charset="0"/>
              </a:rPr>
              <a:t>Benefits and (more) Limits</a:t>
            </a:r>
          </a:p>
        </p:txBody>
      </p:sp>
      <p:sp>
        <p:nvSpPr>
          <p:cNvPr id="3" name="Google Shape;98;g2ebeec5a5ef_1_5">
            <a:extLst>
              <a:ext uri="{FF2B5EF4-FFF2-40B4-BE49-F238E27FC236}">
                <a16:creationId xmlns:a16="http://schemas.microsoft.com/office/drawing/2014/main" id="{785A0482-6F6E-2CA6-3D0B-9E7891CB9426}"/>
              </a:ext>
            </a:extLst>
          </p:cNvPr>
          <p:cNvSpPr txBox="1"/>
          <p:nvPr/>
        </p:nvSpPr>
        <p:spPr>
          <a:xfrm>
            <a:off x="2841474" y="1925395"/>
            <a:ext cx="6509052" cy="4600829"/>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Derivative and integral are easier to perform</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Spline fitting and interpolation reduce computing cost in many complicated functions, especially those that require integration (talk to me, my main research employ a lot of these techniques).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Spline fit always include original data points, so they may be overfitting.</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Again, edge cases and extrapolation require special care.</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Employing spline fit is more art than science!</a:t>
            </a:r>
          </a:p>
        </p:txBody>
      </p:sp>
    </p:spTree>
    <p:extLst>
      <p:ext uri="{BB962C8B-B14F-4D97-AF65-F5344CB8AC3E}">
        <p14:creationId xmlns:p14="http://schemas.microsoft.com/office/powerpoint/2010/main" val="884303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514D-59FD-E1D8-E4E0-E63FD2704F5B}"/>
              </a:ext>
            </a:extLst>
          </p:cNvPr>
          <p:cNvSpPr>
            <a:spLocks noGrp="1"/>
          </p:cNvSpPr>
          <p:nvPr>
            <p:ph type="title"/>
          </p:nvPr>
        </p:nvSpPr>
        <p:spPr/>
        <p:txBody>
          <a:bodyPr>
            <a:normAutofit/>
          </a:bodyPr>
          <a:lstStyle/>
          <a:p>
            <a:r>
              <a:rPr lang="en-US" sz="4000" dirty="0">
                <a:latin typeface="Comic Sans MS" panose="030F0902030302020204" pitchFamily="66" charset="0"/>
              </a:rPr>
              <a:t>Hypothesis Testing</a:t>
            </a:r>
          </a:p>
        </p:txBody>
      </p:sp>
    </p:spTree>
    <p:extLst>
      <p:ext uri="{BB962C8B-B14F-4D97-AF65-F5344CB8AC3E}">
        <p14:creationId xmlns:p14="http://schemas.microsoft.com/office/powerpoint/2010/main" val="13397029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0EA56-81B8-D3FB-770E-63C7E2BA57A6}"/>
              </a:ext>
            </a:extLst>
          </p:cNvPr>
          <p:cNvSpPr>
            <a:spLocks noGrp="1"/>
          </p:cNvSpPr>
          <p:nvPr>
            <p:ph type="ctrTitle"/>
          </p:nvPr>
        </p:nvSpPr>
        <p:spPr/>
        <p:txBody>
          <a:bodyPr>
            <a:normAutofit/>
          </a:bodyPr>
          <a:lstStyle/>
          <a:p>
            <a:r>
              <a:rPr lang="en-US" sz="4000" dirty="0">
                <a:latin typeface="Comic Sans MS" panose="030F0902030302020204" pitchFamily="66" charset="0"/>
              </a:rPr>
              <a:t>Basis of Hypothesis Testing</a:t>
            </a:r>
          </a:p>
        </p:txBody>
      </p:sp>
    </p:spTree>
    <p:extLst>
      <p:ext uri="{BB962C8B-B14F-4D97-AF65-F5344CB8AC3E}">
        <p14:creationId xmlns:p14="http://schemas.microsoft.com/office/powerpoint/2010/main" val="2495261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dirty="0">
                <a:latin typeface="Comic Sans MS" panose="030F0902030302020204" pitchFamily="66" charset="0"/>
              </a:rPr>
              <a:t>Bayes’ Theorem</a:t>
            </a: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1210733" y="2057603"/>
                <a:ext cx="5731932" cy="4171618"/>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ea typeface="Comic Sans MS"/>
                              <a:cs typeface="Comic Sans MS"/>
                              <a:sym typeface="Comic Sans MS"/>
                            </a:rPr>
                          </m:ctrlPr>
                        </m:fPr>
                        <m:num>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num>
                        <m:den>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den>
                      </m:f>
                    </m:oMath>
                  </m:oMathPara>
                </a14:m>
                <a:endParaRPr lang="en-US" sz="2000" dirty="0">
                  <a:solidFill>
                    <a:srgbClr val="FEFEFE"/>
                  </a:solidFill>
                  <a:latin typeface="Comic Sans MS" panose="030F0902030302020204" pitchFamily="66" charset="0"/>
                  <a:ea typeface="Comic Sans MS"/>
                  <a:cs typeface="Comic Sans MS"/>
                  <a:sym typeface="Comic Sans MS"/>
                </a:endParaRPr>
              </a:p>
              <a:p>
                <a:pPr marL="101600" algn="just">
                  <a:lnSpc>
                    <a:spcPct val="115000"/>
                  </a:lnSpc>
                  <a:buClr>
                    <a:srgbClr val="FEFEFE"/>
                  </a:buClr>
                  <a:buSzPts val="2000"/>
                </a:pPr>
                <a:endParaRPr lang="en-US" sz="2000" i="1" dirty="0">
                  <a:solidFill>
                    <a:srgbClr val="FEFEFE"/>
                  </a:solidFill>
                  <a:latin typeface="Cambria Math" panose="02040503050406030204" pitchFamily="18" charset="0"/>
                  <a:ea typeface="Comic Sans MS"/>
                  <a:cs typeface="Comic Sans MS"/>
                  <a:sym typeface="Comic Sans MS"/>
                </a:endParaRPr>
              </a:p>
              <a:p>
                <a:pPr marL="457200" indent="-355600" algn="just">
                  <a:lnSpc>
                    <a:spcPct val="115000"/>
                  </a:lnSpc>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b="0" dirty="0">
                    <a:solidFill>
                      <a:srgbClr val="FEFEFE"/>
                    </a:solidFill>
                    <a:latin typeface="Comic Sans MS" panose="030F0902030302020204" pitchFamily="66" charset="0"/>
                    <a:ea typeface="Comic Sans MS"/>
                    <a:cs typeface="Comic Sans MS"/>
                    <a:sym typeface="Comic Sans MS"/>
                  </a:rPr>
                  <a:t>: the probability of the prior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𝜃</m:t>
                    </m:r>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e>
                        <m:r>
                          <a:rPr lang="en-US" sz="2000" i="1">
                            <a:solidFill>
                              <a:srgbClr val="FEFEFE"/>
                            </a:solidFill>
                            <a:latin typeface="Cambria Math" panose="02040503050406030204" pitchFamily="18" charset="0"/>
                            <a:ea typeface="Comic Sans MS"/>
                            <a:cs typeface="Comic Sans MS"/>
                            <a:sym typeface="Comic Sans MS"/>
                          </a:rPr>
                          <m:t>𝜃</m:t>
                        </m:r>
                      </m:e>
                    </m:d>
                  </m:oMath>
                </a14:m>
                <a:r>
                  <a:rPr lang="en-US" sz="2000" dirty="0">
                    <a:solidFill>
                      <a:srgbClr val="FEFEFE"/>
                    </a:solidFill>
                    <a:latin typeface="Comic Sans MS" panose="030F0902030302020204" pitchFamily="66" charset="0"/>
                    <a:ea typeface="Comic Sans MS"/>
                    <a:cs typeface="Comic Sans MS"/>
                    <a:sym typeface="Comic Sans MS"/>
                  </a:rPr>
                  <a:t>: likelihood</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e>
                        <m:r>
                          <a:rPr lang="en-US" sz="2000" b="0" i="1" smtClean="0">
                            <a:solidFill>
                              <a:srgbClr val="FEFEFE"/>
                            </a:solidFill>
                            <a:latin typeface="Cambria Math" panose="02040503050406030204" pitchFamily="18" charset="0"/>
                            <a:ea typeface="Comic Sans MS"/>
                            <a:cs typeface="Comic Sans MS"/>
                            <a:sym typeface="Comic Sans MS"/>
                          </a:rPr>
                          <m:t>𝑋</m:t>
                        </m:r>
                      </m:e>
                    </m:d>
                  </m:oMath>
                </a14:m>
                <a:r>
                  <a:rPr lang="en-US" sz="2000" dirty="0">
                    <a:solidFill>
                      <a:srgbClr val="FEFEFE"/>
                    </a:solidFill>
                    <a:latin typeface="Comic Sans MS" panose="030F0902030302020204" pitchFamily="66" charset="0"/>
                    <a:ea typeface="Comic Sans MS"/>
                    <a:cs typeface="Comic Sans MS"/>
                    <a:sym typeface="Comic Sans MS"/>
                  </a:rPr>
                  <a:t>: posterior probability</a:t>
                </a:r>
                <a:r>
                  <a:rPr lang="en-US" sz="2000" dirty="0">
                    <a:solidFill>
                      <a:srgbClr val="FEFEFE"/>
                    </a:solidFill>
                    <a:ea typeface="Comic Sans MS"/>
                    <a:cs typeface="Comic Sans MS"/>
                    <a:sym typeface="Comic Sans MS"/>
                  </a:rPr>
                  <a:t> </a:t>
                </a:r>
              </a:p>
              <a:p>
                <a:pPr marL="457200" indent="-355600" algn="just">
                  <a:lnSpc>
                    <a:spcPct val="115000"/>
                  </a:lnSpc>
                  <a:spcBef>
                    <a:spcPts val="1000"/>
                  </a:spcBef>
                  <a:buClr>
                    <a:srgbClr val="FEFEFE"/>
                  </a:buClr>
                  <a:buSzPts val="2000"/>
                  <a:buFont typeface="Comic Sans MS"/>
                  <a:buChar char="●"/>
                </a:pP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𝑋</m:t>
                    </m:r>
                    <m:r>
                      <a:rPr lang="en-US" sz="2000" b="0" i="1"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ea typeface="Comic Sans MS"/>
                    <a:cs typeface="Comic Sans MS"/>
                    <a:sym typeface="Comic Sans MS"/>
                  </a:rPr>
                  <a:t>: </a:t>
                </a:r>
                <a14:m>
                  <m:oMath xmlns:m="http://schemas.openxmlformats.org/officeDocument/2006/math">
                    <m:r>
                      <m:rPr>
                        <m:nor/>
                      </m:rPr>
                      <a:rPr lang="en-US" sz="2000" dirty="0">
                        <a:solidFill>
                          <a:srgbClr val="FEFEFE"/>
                        </a:solidFill>
                        <a:latin typeface="Comic Sans MS" panose="030F0902030302020204" pitchFamily="66" charset="0"/>
                        <a:ea typeface="Comic Sans MS"/>
                        <a:cs typeface="Comic Sans MS"/>
                        <a:sym typeface="Comic Sans MS"/>
                      </a:rPr>
                      <m:t>can</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be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understand</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as</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the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probability</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of</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the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measurement</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but</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serve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more</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as</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a</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normalizing</m:t>
                    </m:r>
                    <m:r>
                      <m:rPr>
                        <m:nor/>
                      </m:rPr>
                      <a:rPr lang="en-US" sz="2000" dirty="0">
                        <a:solidFill>
                          <a:srgbClr val="FEFEFE"/>
                        </a:solidFill>
                        <a:latin typeface="Comic Sans MS" panose="030F0902030302020204" pitchFamily="66" charset="0"/>
                        <a:ea typeface="Comic Sans MS"/>
                        <a:cs typeface="Comic Sans MS"/>
                        <a:sym typeface="Comic Sans MS"/>
                      </a:rPr>
                      <m:t> </m:t>
                    </m:r>
                    <m:r>
                      <m:rPr>
                        <m:nor/>
                      </m:rPr>
                      <a:rPr lang="en-US" sz="2000" dirty="0">
                        <a:solidFill>
                          <a:srgbClr val="FEFEFE"/>
                        </a:solidFill>
                        <a:latin typeface="Comic Sans MS" panose="030F0902030302020204" pitchFamily="66" charset="0"/>
                        <a:ea typeface="Comic Sans MS"/>
                        <a:cs typeface="Comic Sans MS"/>
                        <a:sym typeface="Comic Sans MS"/>
                      </a:rPr>
                      <m:t>factor</m:t>
                    </m:r>
                  </m:oMath>
                </a14:m>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e>
                        <m:r>
                          <a:rPr lang="en-US" sz="2000" i="1">
                            <a:solidFill>
                              <a:srgbClr val="FEFEFE"/>
                            </a:solidFill>
                            <a:latin typeface="Cambria Math" panose="02040503050406030204" pitchFamily="18" charset="0"/>
                            <a:sym typeface="Comic Sans MS"/>
                          </a:rPr>
                          <m:t>𝑋</m:t>
                        </m:r>
                      </m:e>
                    </m:d>
                    <m:r>
                      <a:rPr lang="en-US" sz="2000" i="1">
                        <a:solidFill>
                          <a:srgbClr val="FEFEFE"/>
                        </a:solidFill>
                        <a:latin typeface="Cambria Math" panose="02040503050406030204" pitchFamily="18" charset="0"/>
                        <a:sym typeface="Comic Sans MS"/>
                      </a:rPr>
                      <m:t>=1</m:t>
                    </m:r>
                  </m:oMath>
                </a14:m>
                <a:r>
                  <a:rPr lang="en-US" sz="2000" dirty="0">
                    <a:solidFill>
                      <a:srgbClr val="FEFEFE"/>
                    </a:solidFill>
                    <a:latin typeface="Comic Sans MS" panose="030F0902030302020204" pitchFamily="66" charset="0"/>
                    <a:sym typeface="Comic Sans MS"/>
                  </a:rPr>
                  <a:t>; </a:t>
                </a:r>
                <a14:m>
                  <m:oMath xmlns:m="http://schemas.openxmlformats.org/officeDocument/2006/math">
                    <m:r>
                      <a:rPr lang="en-US" sz="2000" i="1">
                        <a:solidFill>
                          <a:srgbClr val="FEFEFE"/>
                        </a:solidFill>
                        <a:latin typeface="Cambria Math" panose="02040503050406030204" pitchFamily="18" charset="0"/>
                        <a:ea typeface="Comic Sans MS"/>
                        <a:cs typeface="Comic Sans MS"/>
                        <a:sym typeface="Comic Sans MS"/>
                      </a:rPr>
                      <m:t>𝑝</m:t>
                    </m:r>
                    <m:d>
                      <m:dPr>
                        <m:ctrlPr>
                          <a:rPr lang="en-US" sz="2000" i="1">
                            <a:solidFill>
                              <a:srgbClr val="FEFEFE"/>
                            </a:solidFill>
                            <a:latin typeface="Cambria Math" panose="02040503050406030204" pitchFamily="18" charset="0"/>
                            <a:ea typeface="Comic Sans MS"/>
                            <a:cs typeface="Comic Sans MS"/>
                            <a:sym typeface="Comic Sans MS"/>
                          </a:rPr>
                        </m:ctrlPr>
                      </m:dPr>
                      <m:e>
                        <m:r>
                          <a:rPr lang="en-US" sz="2000" i="1">
                            <a:solidFill>
                              <a:srgbClr val="FEFEFE"/>
                            </a:solidFill>
                            <a:latin typeface="Cambria Math" panose="02040503050406030204" pitchFamily="18" charset="0"/>
                            <a:ea typeface="Comic Sans MS"/>
                            <a:cs typeface="Comic Sans MS"/>
                            <a:sym typeface="Comic Sans MS"/>
                          </a:rPr>
                          <m:t>𝑋</m:t>
                        </m:r>
                      </m:e>
                    </m:d>
                    <m:r>
                      <a:rPr lang="en-US" sz="2000" i="1">
                        <a:solidFill>
                          <a:srgbClr val="FEFEFE"/>
                        </a:solidFill>
                        <a:latin typeface="Cambria Math" panose="02040503050406030204" pitchFamily="18" charset="0"/>
                        <a:ea typeface="Comic Sans MS"/>
                        <a:cs typeface="Comic Sans MS"/>
                        <a:sym typeface="Comic Sans MS"/>
                      </a:rPr>
                      <m:t>=</m:t>
                    </m:r>
                    <m:nary>
                      <m:naryPr>
                        <m:limLoc m:val="undOvr"/>
                        <m:subHide m:val="on"/>
                        <m:supHide m:val="on"/>
                        <m:ctrlPr>
                          <a:rPr lang="en-US" sz="2000" i="1">
                            <a:solidFill>
                              <a:srgbClr val="FEFEFE"/>
                            </a:solidFill>
                            <a:latin typeface="Cambria Math" panose="02040503050406030204" pitchFamily="18" charset="0"/>
                            <a:sym typeface="Comic Sans MS"/>
                          </a:rPr>
                        </m:ctrlPr>
                      </m:naryPr>
                      <m:sub/>
                      <m:sup/>
                      <m:e>
                        <m:r>
                          <m:rPr>
                            <m:sty m:val="p"/>
                          </m:rPr>
                          <a:rPr lang="en-US" sz="2000">
                            <a:solidFill>
                              <a:srgbClr val="FEFEFE"/>
                            </a:solidFill>
                            <a:latin typeface="Cambria Math" panose="02040503050406030204" pitchFamily="18" charset="0"/>
                            <a:sym typeface="Comic Sans MS"/>
                          </a:rPr>
                          <m:t>d</m:t>
                        </m:r>
                        <m:r>
                          <a:rPr lang="en-US" sz="2000" i="1">
                            <a:solidFill>
                              <a:srgbClr val="FEFEFE"/>
                            </a:solidFill>
                            <a:latin typeface="Cambria Math" panose="02040503050406030204" pitchFamily="18" charset="0"/>
                            <a:sym typeface="Comic Sans MS"/>
                          </a:rPr>
                          <m:t>𝜃</m:t>
                        </m:r>
                      </m:e>
                    </m:nary>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r>
                          <a:rPr lang="en-US" sz="2000" i="1">
                            <a:solidFill>
                              <a:srgbClr val="FEFEFE"/>
                            </a:solidFill>
                            <a:latin typeface="Cambria Math" panose="02040503050406030204" pitchFamily="18" charset="0"/>
                            <a:sym typeface="Comic Sans MS"/>
                          </a:rPr>
                          <m:t>𝜃</m:t>
                        </m:r>
                      </m:e>
                    </m:d>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𝜃</m:t>
                        </m:r>
                      </m:e>
                    </m:d>
                  </m:oMath>
                </a14:m>
                <a:endParaRPr lang="en-US" sz="2000" dirty="0">
                  <a:solidFill>
                    <a:srgbClr val="FEFEFE"/>
                  </a:solidFill>
                  <a:latin typeface="Comic Sans MS" panose="030F0902030302020204" pitchFamily="66" charset="0"/>
                  <a:sym typeface="Comic Sans MS"/>
                </a:endParaRP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1210733" y="2057603"/>
                <a:ext cx="5731932" cy="4171618"/>
              </a:xfrm>
              <a:prstGeom prst="rect">
                <a:avLst/>
              </a:prstGeom>
              <a:blipFill>
                <a:blip r:embed="rId2"/>
                <a:stretch>
                  <a:fillRect r="-885" b="-21581"/>
                </a:stretch>
              </a:blipFill>
              <a:ln>
                <a:noFill/>
              </a:ln>
            </p:spPr>
            <p:txBody>
              <a:bodyPr/>
              <a:lstStyle/>
              <a:p>
                <a:r>
                  <a:rPr lang="en-US">
                    <a:noFill/>
                  </a:rPr>
                  <a:t> </a:t>
                </a:r>
              </a:p>
            </p:txBody>
          </p:sp>
        </mc:Fallback>
      </mc:AlternateContent>
      <p:sp>
        <p:nvSpPr>
          <p:cNvPr id="5" name="Google Shape;98;g2ebeec5a5ef_1_5">
            <a:extLst>
              <a:ext uri="{FF2B5EF4-FFF2-40B4-BE49-F238E27FC236}">
                <a16:creationId xmlns:a16="http://schemas.microsoft.com/office/drawing/2014/main" id="{B2699ADB-010D-7382-68A7-77E0ABD01ED2}"/>
              </a:ext>
            </a:extLst>
          </p:cNvPr>
          <p:cNvSpPr txBox="1"/>
          <p:nvPr/>
        </p:nvSpPr>
        <p:spPr>
          <a:xfrm>
            <a:off x="6942665" y="2332406"/>
            <a:ext cx="4503634" cy="3622012"/>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a:ea typeface="Comic Sans MS"/>
                <a:cs typeface="Comic Sans MS"/>
                <a:sym typeface="Comic Sans MS"/>
              </a:rPr>
              <a:t>Example 1: 2 coins, 1 fair 1 bias, choose 1, flip 10 times, 3 heads 7 tails. What is the probability of the coin being fair?</a:t>
            </a:r>
          </a:p>
          <a:p>
            <a:pPr marL="457200" lvl="0" indent="-355600" algn="just">
              <a:lnSpc>
                <a:spcPct val="115000"/>
              </a:lnSpc>
              <a:spcBef>
                <a:spcPts val="1000"/>
              </a:spcBef>
              <a:buClr>
                <a:srgbClr val="FEFEFE"/>
              </a:buClr>
              <a:buSzPts val="2000"/>
              <a:buFont typeface="Comic Sans MS"/>
              <a:buChar char="●"/>
            </a:pPr>
            <a:r>
              <a:rPr lang="en-US" sz="2000" b="0" dirty="0">
                <a:solidFill>
                  <a:srgbClr val="FEFEFE"/>
                </a:solidFill>
                <a:latin typeface="Comic Sans MS"/>
                <a:sym typeface="Comic Sans MS"/>
              </a:rPr>
              <a:t>Example 2: Monty Hall problem. 3 doors, 2 empty 1 with prize. You choose door 1. </a:t>
            </a:r>
            <a:r>
              <a:rPr lang="en-US" sz="2000" dirty="0">
                <a:solidFill>
                  <a:srgbClr val="FEFEFE"/>
                </a:solidFill>
                <a:latin typeface="Comic Sans MS"/>
                <a:sym typeface="Comic Sans MS"/>
              </a:rPr>
              <a:t>Door 2 is shown to be empty. Do you switch to door 3 or not?</a:t>
            </a:r>
            <a:endParaRPr lang="en-US" sz="2000" b="0" dirty="0">
              <a:solidFill>
                <a:srgbClr val="FEFEFE"/>
              </a:solidFill>
              <a:latin typeface="Comic Sans MS"/>
              <a:sym typeface="Comic Sans MS"/>
            </a:endParaRPr>
          </a:p>
        </p:txBody>
      </p:sp>
    </p:spTree>
    <p:extLst>
      <p:ext uri="{BB962C8B-B14F-4D97-AF65-F5344CB8AC3E}">
        <p14:creationId xmlns:p14="http://schemas.microsoft.com/office/powerpoint/2010/main" val="2950544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p-value &amp; Null Hypothesis</a:t>
            </a:r>
            <a:endParaRPr lang="en-US" dirty="0">
              <a:latin typeface="Comic Sans MS" panose="030F0902030302020204" pitchFamily="66" charset="0"/>
            </a:endParaRPr>
          </a:p>
        </p:txBody>
      </p:sp>
      <mc:AlternateContent xmlns:mc="http://schemas.openxmlformats.org/markup-compatibility/2006" xmlns:a14="http://schemas.microsoft.com/office/drawing/2010/main">
        <mc:Choice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1549398" y="2040669"/>
                <a:ext cx="8750131" cy="417161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Null hypothesis </a:t>
                </a:r>
                <a14:m>
                  <m:oMath xmlns:m="http://schemas.openxmlformats.org/officeDocument/2006/math">
                    <m:d>
                      <m:dPr>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e>
                    </m:d>
                  </m:oMath>
                </a14:m>
                <a:r>
                  <a:rPr lang="en-US" sz="2000" dirty="0">
                    <a:solidFill>
                      <a:srgbClr val="FEFEFE"/>
                    </a:solidFill>
                    <a:latin typeface="Comic Sans MS" panose="030F0902030302020204" pitchFamily="66" charset="0"/>
                    <a:ea typeface="Comic Sans MS"/>
                    <a:cs typeface="Comic Sans MS"/>
                    <a:sym typeface="Comic Sans MS"/>
                  </a:rPr>
                  <a:t>: the prior that there is nothing “special”, e.g. a constant function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𝑦</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𝑏</m:t>
                    </m:r>
                  </m:oMath>
                </a14:m>
                <a:r>
                  <a:rPr lang="en-US" sz="2000" dirty="0">
                    <a:solidFill>
                      <a:srgbClr val="FEFEFE"/>
                    </a:solidFill>
                    <a:latin typeface="Comic Sans MS" panose="030F0902030302020204" pitchFamily="66" charset="0"/>
                    <a:ea typeface="Comic Sans MS"/>
                    <a:cs typeface="Comic Sans MS"/>
                    <a:sym typeface="Comic Sans MS"/>
                  </a:rPr>
                  <a:t>, only background signal/noise..</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Alternative hypothesis </a:t>
                </a:r>
                <a14:m>
                  <m:oMath xmlns:m="http://schemas.openxmlformats.org/officeDocument/2006/math">
                    <m:d>
                      <m:dPr>
                        <m:ctrlPr>
                          <a:rPr lang="en-US" sz="2000" b="0" i="1" smtClean="0">
                            <a:solidFill>
                              <a:srgbClr val="FEFEFE"/>
                            </a:solidFill>
                            <a:latin typeface="Cambria Math" panose="02040503050406030204" pitchFamily="18" charset="0"/>
                            <a:ea typeface="Comic Sans MS"/>
                            <a:cs typeface="Comic Sans MS"/>
                            <a:sym typeface="Comic Sans MS"/>
                          </a:rPr>
                        </m:ctrlPr>
                      </m:dPr>
                      <m:e>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e>
                    </m:d>
                  </m:oMath>
                </a14:m>
                <a:r>
                  <a:rPr lang="en-US" sz="2000" dirty="0">
                    <a:solidFill>
                      <a:srgbClr val="FEFEFE"/>
                    </a:solidFill>
                    <a:latin typeface="Comic Sans MS" panose="030F0902030302020204" pitchFamily="66" charset="0"/>
                    <a:ea typeface="Comic Sans MS"/>
                    <a:cs typeface="Comic Sans MS"/>
                    <a:sym typeface="Comic Sans MS"/>
                  </a:rPr>
                  <a:t>: the prior that there is something “interesting”, e.g. signal from objects, new physics..</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p-value: the cumulative likelihood that the null hypothesis can explain the observed data/measurement, i.e. the probability that fluctuation from the uncertainty in the null hypothesis/prior can result in the observed data/measurement.</a:t>
                </a:r>
              </a:p>
              <a:p>
                <a:pPr marL="45720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A general standard is if p-value </a:t>
                </a:r>
                <a14:m>
                  <m:oMath xmlns:m="http://schemas.openxmlformats.org/officeDocument/2006/math">
                    <m:r>
                      <a:rPr lang="en-US" sz="2000" b="0" i="1" smtClean="0">
                        <a:solidFill>
                          <a:srgbClr val="FEFEFE"/>
                        </a:solidFill>
                        <a:latin typeface="Cambria Math" panose="02040503050406030204" pitchFamily="18" charset="0"/>
                        <a:sym typeface="Comic Sans MS"/>
                      </a:rPr>
                      <m:t>&lt;</m:t>
                    </m:r>
                    <m:r>
                      <a:rPr lang="en-US" sz="2000" b="0" i="1" smtClean="0">
                        <a:solidFill>
                          <a:srgbClr val="FEFEFE"/>
                        </a:solidFill>
                        <a:latin typeface="Cambria Math" panose="02040503050406030204" pitchFamily="18" charset="0"/>
                        <a:sym typeface="Comic Sans MS"/>
                      </a:rPr>
                      <m:t>𝛼</m:t>
                    </m:r>
                    <m:r>
                      <a:rPr lang="en-US" sz="2000" b="0" i="1" smtClean="0">
                        <a:solidFill>
                          <a:srgbClr val="FEFEFE"/>
                        </a:solidFill>
                        <a:latin typeface="Cambria Math" panose="02040503050406030204" pitchFamily="18" charset="0"/>
                        <a:sym typeface="Comic Sans MS"/>
                      </a:rPr>
                      <m:t>=0.05</m:t>
                    </m:r>
                  </m:oMath>
                </a14:m>
                <a:r>
                  <a:rPr lang="en-US" sz="2000" dirty="0">
                    <a:solidFill>
                      <a:srgbClr val="FEFEFE"/>
                    </a:solidFill>
                    <a:latin typeface="Comic Sans MS" panose="030F0902030302020204" pitchFamily="66" charset="0"/>
                    <a:sym typeface="Comic Sans MS"/>
                  </a:rPr>
                  <a:t>, the null hypothesis is most likely false.</a:t>
                </a:r>
              </a:p>
            </p:txBody>
          </p:sp>
        </mc:Choice>
        <mc:Fallback xmlns="">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1549398" y="2040669"/>
                <a:ext cx="8750131" cy="4171618"/>
              </a:xfrm>
              <a:prstGeom prst="rect">
                <a:avLst/>
              </a:prstGeom>
              <a:blipFill>
                <a:blip r:embed="rId2"/>
                <a:stretch>
                  <a:fillRect r="-724"/>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56383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Visualizing p-value</a:t>
            </a:r>
            <a:endParaRPr lang="en-US" dirty="0">
              <a:latin typeface="Comic Sans MS" panose="030F0902030302020204" pitchFamily="66" charset="0"/>
            </a:endParaRPr>
          </a:p>
        </p:txBody>
      </p:sp>
      <p:sp>
        <p:nvSpPr>
          <p:cNvPr id="4" name="Google Shape;98;g2ebeec5a5ef_1_5">
            <a:extLst>
              <a:ext uri="{FF2B5EF4-FFF2-40B4-BE49-F238E27FC236}">
                <a16:creationId xmlns:a16="http://schemas.microsoft.com/office/drawing/2014/main" id="{FD9B0320-DE7A-D703-CF7C-382810E302F5}"/>
              </a:ext>
            </a:extLst>
          </p:cNvPr>
          <p:cNvSpPr txBox="1"/>
          <p:nvPr/>
        </p:nvSpPr>
        <p:spPr>
          <a:xfrm>
            <a:off x="99823" y="1753035"/>
            <a:ext cx="7729728"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p-value is often taken as the CDF of the distribution that governs the outcome of the measurement, i.e. the chi square distribution. This is the single-tail p-value. However, beware of high p-value in the chi square distribution!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The double-tail p-value takes into account both ends of the distribution, i.e. all regions with the probability distribution function less or equal than that of the observed likelihood. This is more trust worthy in most case, exceptions include the chi square distribution.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p-value can be translate to z-score, which describe, in the context that the distribution in question is mapped to a gaussian/normal distribution, how many standard deviations from the peak probability is the observed likelihood.</a:t>
            </a:r>
          </a:p>
        </p:txBody>
      </p:sp>
      <p:pic>
        <p:nvPicPr>
          <p:cNvPr id="11" name="Picture 10">
            <a:extLst>
              <a:ext uri="{FF2B5EF4-FFF2-40B4-BE49-F238E27FC236}">
                <a16:creationId xmlns:a16="http://schemas.microsoft.com/office/drawing/2014/main" id="{B48146F5-9644-23AF-24EB-149DE3BFC288}"/>
              </a:ext>
            </a:extLst>
          </p:cNvPr>
          <p:cNvPicPr>
            <a:picLocks noChangeAspect="1"/>
          </p:cNvPicPr>
          <p:nvPr/>
        </p:nvPicPr>
        <p:blipFill>
          <a:blip r:embed="rId2"/>
          <a:stretch>
            <a:fillRect/>
          </a:stretch>
        </p:blipFill>
        <p:spPr>
          <a:xfrm>
            <a:off x="7903122" y="2405416"/>
            <a:ext cx="4168240" cy="3617938"/>
          </a:xfrm>
          <a:prstGeom prst="rect">
            <a:avLst/>
          </a:prstGeom>
        </p:spPr>
      </p:pic>
      <p:pic>
        <p:nvPicPr>
          <p:cNvPr id="12" name="Picture 11">
            <a:extLst>
              <a:ext uri="{FF2B5EF4-FFF2-40B4-BE49-F238E27FC236}">
                <a16:creationId xmlns:a16="http://schemas.microsoft.com/office/drawing/2014/main" id="{92E13B9B-1150-82D1-8BFB-14794179D818}"/>
              </a:ext>
            </a:extLst>
          </p:cNvPr>
          <p:cNvPicPr>
            <a:picLocks noChangeAspect="1"/>
          </p:cNvPicPr>
          <p:nvPr/>
        </p:nvPicPr>
        <p:blipFill>
          <a:blip r:embed="rId3"/>
          <a:stretch>
            <a:fillRect/>
          </a:stretch>
        </p:blipFill>
        <p:spPr>
          <a:xfrm>
            <a:off x="7903122" y="2405416"/>
            <a:ext cx="4168240" cy="3617938"/>
          </a:xfrm>
          <a:prstGeom prst="rect">
            <a:avLst/>
          </a:prstGeom>
        </p:spPr>
      </p:pic>
      <p:pic>
        <p:nvPicPr>
          <p:cNvPr id="13" name="Picture 12">
            <a:extLst>
              <a:ext uri="{FF2B5EF4-FFF2-40B4-BE49-F238E27FC236}">
                <a16:creationId xmlns:a16="http://schemas.microsoft.com/office/drawing/2014/main" id="{820BCEE0-90DD-A696-7D7D-43A0C35291D2}"/>
              </a:ext>
            </a:extLst>
          </p:cNvPr>
          <p:cNvPicPr>
            <a:picLocks noChangeAspect="1"/>
          </p:cNvPicPr>
          <p:nvPr/>
        </p:nvPicPr>
        <p:blipFill>
          <a:blip r:embed="rId4"/>
          <a:stretch>
            <a:fillRect/>
          </a:stretch>
        </p:blipFill>
        <p:spPr>
          <a:xfrm>
            <a:off x="7903123" y="2405417"/>
            <a:ext cx="4168240" cy="3659052"/>
          </a:xfrm>
          <a:prstGeom prst="rect">
            <a:avLst/>
          </a:prstGeom>
        </p:spPr>
      </p:pic>
    </p:spTree>
    <p:extLst>
      <p:ext uri="{BB962C8B-B14F-4D97-AF65-F5344CB8AC3E}">
        <p14:creationId xmlns:p14="http://schemas.microsoft.com/office/powerpoint/2010/main" val="4759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g2ebeec5a5ef_1_5"/>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What is a Distribution?</a:t>
            </a:r>
            <a:endParaRPr dirty="0">
              <a:latin typeface="Comic Sans MS"/>
              <a:ea typeface="Comic Sans MS"/>
              <a:cs typeface="Comic Sans MS"/>
              <a:sym typeface="Comic Sans MS"/>
            </a:endParaRPr>
          </a:p>
        </p:txBody>
      </p:sp>
      <mc:AlternateContent xmlns:mc="http://schemas.openxmlformats.org/markup-compatibility/2006">
        <mc:Choice xmlns:a14="http://schemas.microsoft.com/office/drawing/2010/main" Requires="a14">
          <p:sp>
            <p:nvSpPr>
              <p:cNvPr id="98" name="Google Shape;98;g2ebeec5a5ef_1_5"/>
              <p:cNvSpPr txBox="1"/>
              <p:nvPr/>
            </p:nvSpPr>
            <p:spPr>
              <a:xfrm>
                <a:off x="504898" y="2387183"/>
                <a:ext cx="6876600" cy="3920499"/>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Random variable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a:ea typeface="Comic Sans MS"/>
                    <a:cs typeface="Comic Sans MS"/>
                    <a:sym typeface="Comic Sans MS"/>
                  </a:rPr>
                  <a:t>): outcome (or possible outcome) of something, e.g. measurement (length of string, mass of particle,..), number on dice, …</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Discrete </a:t>
                </a:r>
                <a:r>
                  <a:rPr lang="en-US" sz="2000" dirty="0" err="1">
                    <a:solidFill>
                      <a:srgbClr val="FEFEFE"/>
                    </a:solidFill>
                    <a:latin typeface="Comic Sans MS"/>
                    <a:ea typeface="Comic Sans MS"/>
                    <a:cs typeface="Comic Sans MS"/>
                    <a:sym typeface="Comic Sans MS"/>
                  </a:rPr>
                  <a:t>v.s</a:t>
                </a:r>
                <a:r>
                  <a:rPr lang="en-US" sz="2000" dirty="0">
                    <a:solidFill>
                      <a:srgbClr val="FEFEFE"/>
                    </a:solidFill>
                    <a:latin typeface="Comic Sans MS"/>
                    <a:ea typeface="Comic Sans MS"/>
                    <a:cs typeface="Comic Sans MS"/>
                    <a:sym typeface="Comic Sans MS"/>
                  </a:rPr>
                  <a:t>. continuous random variable.</a:t>
                </a:r>
              </a:p>
              <a:p>
                <a:pPr marL="457200" lvl="0" indent="-355600" algn="just" rtl="0">
                  <a:lnSpc>
                    <a:spcPct val="115000"/>
                  </a:lnSpc>
                  <a:spcBef>
                    <a:spcPts val="1000"/>
                  </a:spcBef>
                  <a:spcAft>
                    <a:spcPts val="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Distribution: describe how the possible values of the random variable spread/cluster, i.e. how they “distributed”, their probability.</a:t>
                </a:r>
              </a:p>
              <a:p>
                <a:pPr marL="457200" lvl="0" indent="-355600" algn="just" rtl="0">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a:ea typeface="Comic Sans MS"/>
                    <a:cs typeface="Comic Sans MS"/>
                    <a:sym typeface="Comic Sans MS"/>
                  </a:rPr>
                  <a:t>Distributions can be calculated from samples of random variables (</a:t>
                </a:r>
                <a14:m>
                  <m:oMath xmlns:m="http://schemas.openxmlformats.org/officeDocument/2006/math">
                    <m:d>
                      <m:dPr>
                        <m:begChr m:val="{"/>
                        <m:endChr m:val="}"/>
                        <m:ctrlPr>
                          <a:rPr lang="ar-AE" sz="2000" i="1" smtClean="0">
                            <a:solidFill>
                              <a:srgbClr val="FEFEFE"/>
                            </a:solidFill>
                            <a:latin typeface="Cambria Math" panose="02040503050406030204" pitchFamily="18" charset="0"/>
                            <a:sym typeface="Comic Sans MS"/>
                          </a:rPr>
                        </m:ctrlPr>
                      </m:dPr>
                      <m:e>
                        <m:r>
                          <a:rPr lang="ar-AE" sz="2000" b="0" i="1" smtClean="0">
                            <a:solidFill>
                              <a:srgbClr val="FEFEFE"/>
                            </a:solidFill>
                            <a:latin typeface="Cambria Math" panose="02040503050406030204" pitchFamily="18" charset="0"/>
                            <a:sym typeface="Comic Sans MS"/>
                          </a:rPr>
                          <m:t>𝑥</m:t>
                        </m:r>
                      </m:e>
                    </m:d>
                    <m:r>
                      <a:rPr lang="en-US" sz="2000" b="0" i="1" smtClean="0">
                        <a:solidFill>
                          <a:srgbClr val="FEFEFE"/>
                        </a:solidFill>
                        <a:latin typeface="Cambria Math" panose="02040503050406030204" pitchFamily="18" charset="0"/>
                        <a:sym typeface="Comic Sans MS"/>
                      </a:rPr>
                      <m:t>)</m:t>
                    </m:r>
                  </m:oMath>
                </a14:m>
                <a:r>
                  <a:rPr lang="en-US" sz="2000" dirty="0">
                    <a:solidFill>
                      <a:srgbClr val="FEFEFE"/>
                    </a:solidFill>
                    <a:latin typeface="Comic Sans MS"/>
                    <a:ea typeface="Comic Sans MS"/>
                    <a:cs typeface="Comic Sans MS"/>
                    <a:sym typeface="Comic Sans MS"/>
                  </a:rPr>
                  <a:t>, i.e. values of measurements.</a:t>
                </a:r>
                <a:endParaRPr sz="2000" dirty="0">
                  <a:solidFill>
                    <a:srgbClr val="FEFEFE"/>
                  </a:solidFill>
                  <a:latin typeface="Comic Sans MS"/>
                  <a:ea typeface="Comic Sans MS"/>
                  <a:cs typeface="Comic Sans MS"/>
                  <a:sym typeface="Comic Sans MS"/>
                </a:endParaRPr>
              </a:p>
            </p:txBody>
          </p:sp>
        </mc:Choice>
        <mc:Fallback>
          <p:sp>
            <p:nvSpPr>
              <p:cNvPr id="98" name="Google Shape;98;g2ebeec5a5ef_1_5"/>
              <p:cNvSpPr txBox="1">
                <a:spLocks noRot="1" noChangeAspect="1" noMove="1" noResize="1" noEditPoints="1" noAdjustHandles="1" noChangeArrowheads="1" noChangeShapeType="1" noTextEdit="1"/>
              </p:cNvSpPr>
              <p:nvPr/>
            </p:nvSpPr>
            <p:spPr>
              <a:xfrm>
                <a:off x="504898" y="2387183"/>
                <a:ext cx="6876600" cy="3920499"/>
              </a:xfrm>
              <a:prstGeom prst="rect">
                <a:avLst/>
              </a:prstGeom>
              <a:blipFill>
                <a:blip r:embed="rId3"/>
                <a:stretch>
                  <a:fillRect t="-647" r="-921"/>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EC7D21AA-4062-F818-F84D-C71C8D7C3AFC}"/>
              </a:ext>
            </a:extLst>
          </p:cNvPr>
          <p:cNvPicPr>
            <a:picLocks noChangeAspect="1"/>
          </p:cNvPicPr>
          <p:nvPr/>
        </p:nvPicPr>
        <p:blipFill>
          <a:blip r:embed="rId4"/>
          <a:stretch>
            <a:fillRect/>
          </a:stretch>
        </p:blipFill>
        <p:spPr>
          <a:xfrm>
            <a:off x="7494498" y="2387183"/>
            <a:ext cx="4559300" cy="3848100"/>
          </a:xfrm>
          <a:prstGeom prst="rect">
            <a:avLst/>
          </a:prstGeom>
        </p:spPr>
      </p:pic>
      <p:pic>
        <p:nvPicPr>
          <p:cNvPr id="5" name="Picture 4">
            <a:extLst>
              <a:ext uri="{FF2B5EF4-FFF2-40B4-BE49-F238E27FC236}">
                <a16:creationId xmlns:a16="http://schemas.microsoft.com/office/drawing/2014/main" id="{10F0FBEF-94AF-522C-E874-C70E418FAD5A}"/>
              </a:ext>
            </a:extLst>
          </p:cNvPr>
          <p:cNvPicPr>
            <a:picLocks noChangeAspect="1"/>
          </p:cNvPicPr>
          <p:nvPr/>
        </p:nvPicPr>
        <p:blipFill>
          <a:blip r:embed="rId5"/>
          <a:stretch>
            <a:fillRect/>
          </a:stretch>
        </p:blipFill>
        <p:spPr>
          <a:xfrm>
            <a:off x="7494498" y="2387183"/>
            <a:ext cx="4533900" cy="3924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37FB5-DE4B-9F3E-CC45-E50E5148247A}"/>
              </a:ext>
            </a:extLst>
          </p:cNvPr>
          <p:cNvSpPr>
            <a:spLocks noGrp="1"/>
          </p:cNvSpPr>
          <p:nvPr>
            <p:ph type="ctrTitle"/>
          </p:nvPr>
        </p:nvSpPr>
        <p:spPr/>
        <p:txBody>
          <a:bodyPr>
            <a:normAutofit/>
          </a:bodyPr>
          <a:lstStyle/>
          <a:p>
            <a:r>
              <a:rPr lang="en-US" sz="4000" dirty="0">
                <a:latin typeface="Comic Sans MS" panose="030F0902030302020204" pitchFamily="66" charset="0"/>
              </a:rPr>
              <a:t>Bootstrapping</a:t>
            </a:r>
          </a:p>
        </p:txBody>
      </p:sp>
    </p:spTree>
    <p:extLst>
      <p:ext uri="{BB962C8B-B14F-4D97-AF65-F5344CB8AC3E}">
        <p14:creationId xmlns:p14="http://schemas.microsoft.com/office/powerpoint/2010/main" val="1364613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In the Case of Complicated Null Hypothesis</a:t>
            </a:r>
            <a:endParaRPr lang="en-US" dirty="0">
              <a:latin typeface="Comic Sans MS" panose="030F0902030302020204" pitchFamily="66" charset="0"/>
            </a:endParaRPr>
          </a:p>
        </p:txBody>
      </p:sp>
      <mc:AlternateContent xmlns:mc="http://schemas.openxmlformats.org/markup-compatibility/2006">
        <mc:Choice xmlns:a14="http://schemas.microsoft.com/office/drawing/2010/main"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296333" y="1845642"/>
                <a:ext cx="7167212"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Example: Absorption line with a black-body background</a:t>
                </a:r>
              </a:p>
              <a:p>
                <a:pPr marL="10160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𝐹</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𝑇</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2</m:t>
                          </m:r>
                          <m:r>
                            <a:rPr lang="en-US" sz="2000" b="0" i="1" smtClean="0">
                              <a:solidFill>
                                <a:srgbClr val="FEFEFE"/>
                              </a:solidFill>
                              <a:latin typeface="Cambria Math" panose="02040503050406030204" pitchFamily="18" charset="0"/>
                              <a:sym typeface="Comic Sans MS"/>
                            </a:rPr>
                            <m:t>h</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𝑐</m:t>
                              </m:r>
                            </m:e>
                            <m:sup>
                              <m:r>
                                <a:rPr lang="en-US" sz="2000" b="0" i="1" smtClean="0">
                                  <a:solidFill>
                                    <a:srgbClr val="FEFEFE"/>
                                  </a:solidFill>
                                  <a:latin typeface="Cambria Math" panose="02040503050406030204" pitchFamily="18" charset="0"/>
                                  <a:sym typeface="Comic Sans MS"/>
                                </a:rPr>
                                <m:t>2</m:t>
                              </m:r>
                            </m:sup>
                          </m:sSup>
                        </m:num>
                        <m:den>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𝜆</m:t>
                              </m:r>
                            </m:e>
                            <m:sup>
                              <m:r>
                                <a:rPr lang="en-US" sz="2000" b="0" i="1" smtClean="0">
                                  <a:solidFill>
                                    <a:srgbClr val="FEFEFE"/>
                                  </a:solidFill>
                                  <a:latin typeface="Cambria Math" panose="02040503050406030204" pitchFamily="18" charset="0"/>
                                  <a:sym typeface="Comic Sans MS"/>
                                </a:rPr>
                                <m:t>5</m:t>
                              </m:r>
                            </m:sup>
                          </m:sSup>
                        </m:den>
                      </m:f>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1</m:t>
                          </m:r>
                        </m:num>
                        <m:den>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h𝑐</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𝜆</m:t>
                                  </m:r>
                                </m:num>
                                <m:den>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𝑘</m:t>
                                      </m:r>
                                    </m:e>
                                    <m:sub>
                                      <m:r>
                                        <a:rPr lang="en-US" sz="2000" b="0" i="1" smtClean="0">
                                          <a:solidFill>
                                            <a:srgbClr val="FEFEFE"/>
                                          </a:solidFill>
                                          <a:latin typeface="Cambria Math" panose="02040503050406030204" pitchFamily="18" charset="0"/>
                                          <a:sym typeface="Comic Sans MS"/>
                                        </a:rPr>
                                        <m:t>𝐵</m:t>
                                      </m:r>
                                    </m:sub>
                                  </m:sSub>
                                  <m:r>
                                    <a:rPr lang="en-US" sz="2000" b="0" i="1" smtClean="0">
                                      <a:solidFill>
                                        <a:srgbClr val="FEFEFE"/>
                                      </a:solidFill>
                                      <a:latin typeface="Cambria Math" panose="02040503050406030204" pitchFamily="18" charset="0"/>
                                      <a:sym typeface="Comic Sans MS"/>
                                    </a:rPr>
                                    <m:t>𝑇</m:t>
                                  </m:r>
                                </m:den>
                              </m:f>
                            </m:sup>
                          </m:sSup>
                          <m:r>
                            <a:rPr lang="en-US" sz="2000" b="0" i="1" smtClean="0">
                              <a:solidFill>
                                <a:srgbClr val="FEFEFE"/>
                              </a:solidFill>
                              <a:latin typeface="Cambria Math" panose="02040503050406030204" pitchFamily="18" charset="0"/>
                              <a:sym typeface="Comic Sans MS"/>
                            </a:rPr>
                            <m:t>−1</m:t>
                          </m:r>
                        </m:den>
                      </m:f>
                    </m:oMath>
                  </m:oMathPara>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Null hypothesis: only black-body background. Let’s try fitting the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Bootstrapping: a Monte Carlo method, from the null hypothesis, try to sample/simulate the measurement a large number of time, and inspect the distribution of the resulting configurations.</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In this case, let’s look at the distribution of the residual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oMath>
                </a14:m>
                <a:r>
                  <a:rPr lang="en-US" sz="2000" dirty="0">
                    <a:solidFill>
                      <a:srgbClr val="FEFEFE"/>
                    </a:solidFill>
                    <a:latin typeface="Comic Sans MS" panose="030F0902030302020204" pitchFamily="66" charset="0"/>
                    <a:ea typeface="Comic Sans MS"/>
                    <a:cs typeface="Comic Sans MS"/>
                    <a:sym typeface="Comic Sans MS"/>
                  </a:rPr>
                  <a:t>. Different hypothesis tests have different criteria.</a:t>
                </a:r>
              </a:p>
            </p:txBody>
          </p:sp>
        </mc:Choice>
        <mc:Fallback>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296333" y="1845642"/>
                <a:ext cx="7167212" cy="4673398"/>
              </a:xfrm>
              <a:prstGeom prst="rect">
                <a:avLst/>
              </a:prstGeom>
              <a:blipFill>
                <a:blip r:embed="rId2"/>
                <a:stretch>
                  <a:fillRect r="-885" b="-7859"/>
                </a:stretch>
              </a:blipFill>
              <a:ln>
                <a:noFill/>
              </a:ln>
            </p:spPr>
            <p:txBody>
              <a:bodyPr/>
              <a:lstStyle/>
              <a:p>
                <a:r>
                  <a:rPr lang="en-US">
                    <a:noFill/>
                  </a:rPr>
                  <a:t> </a:t>
                </a:r>
              </a:p>
            </p:txBody>
          </p:sp>
        </mc:Fallback>
      </mc:AlternateContent>
      <p:pic>
        <p:nvPicPr>
          <p:cNvPr id="9" name="Picture 8">
            <a:extLst>
              <a:ext uri="{FF2B5EF4-FFF2-40B4-BE49-F238E27FC236}">
                <a16:creationId xmlns:a16="http://schemas.microsoft.com/office/drawing/2014/main" id="{1E0A8644-1202-DFA6-2492-5C6CB27C0960}"/>
              </a:ext>
            </a:extLst>
          </p:cNvPr>
          <p:cNvPicPr>
            <a:picLocks noChangeAspect="1"/>
          </p:cNvPicPr>
          <p:nvPr/>
        </p:nvPicPr>
        <p:blipFill>
          <a:blip r:embed="rId3"/>
          <a:stretch>
            <a:fillRect/>
          </a:stretch>
        </p:blipFill>
        <p:spPr>
          <a:xfrm>
            <a:off x="7550150" y="2207491"/>
            <a:ext cx="4508500" cy="3949700"/>
          </a:xfrm>
          <a:prstGeom prst="rect">
            <a:avLst/>
          </a:prstGeom>
        </p:spPr>
      </p:pic>
      <p:pic>
        <p:nvPicPr>
          <p:cNvPr id="10" name="Picture 9">
            <a:extLst>
              <a:ext uri="{FF2B5EF4-FFF2-40B4-BE49-F238E27FC236}">
                <a16:creationId xmlns:a16="http://schemas.microsoft.com/office/drawing/2014/main" id="{168BB216-2A17-BB5D-A662-52333D87AA4E}"/>
              </a:ext>
            </a:extLst>
          </p:cNvPr>
          <p:cNvPicPr>
            <a:picLocks noChangeAspect="1"/>
          </p:cNvPicPr>
          <p:nvPr/>
        </p:nvPicPr>
        <p:blipFill>
          <a:blip r:embed="rId4"/>
          <a:stretch>
            <a:fillRect/>
          </a:stretch>
        </p:blipFill>
        <p:spPr>
          <a:xfrm>
            <a:off x="7512050" y="2207491"/>
            <a:ext cx="4546600" cy="3949700"/>
          </a:xfrm>
          <a:prstGeom prst="rect">
            <a:avLst/>
          </a:prstGeom>
        </p:spPr>
      </p:pic>
      <p:pic>
        <p:nvPicPr>
          <p:cNvPr id="11" name="Picture 10">
            <a:extLst>
              <a:ext uri="{FF2B5EF4-FFF2-40B4-BE49-F238E27FC236}">
                <a16:creationId xmlns:a16="http://schemas.microsoft.com/office/drawing/2014/main" id="{D13AFFE0-EC5A-C220-B10A-D241F88EF96A}"/>
              </a:ext>
            </a:extLst>
          </p:cNvPr>
          <p:cNvPicPr>
            <a:picLocks noChangeAspect="1"/>
          </p:cNvPicPr>
          <p:nvPr/>
        </p:nvPicPr>
        <p:blipFill>
          <a:blip r:embed="rId5"/>
          <a:stretch>
            <a:fillRect/>
          </a:stretch>
        </p:blipFill>
        <p:spPr>
          <a:xfrm>
            <a:off x="7512050" y="2207491"/>
            <a:ext cx="4546600" cy="3949700"/>
          </a:xfrm>
          <a:prstGeom prst="rect">
            <a:avLst/>
          </a:prstGeom>
        </p:spPr>
      </p:pic>
      <p:pic>
        <p:nvPicPr>
          <p:cNvPr id="12" name="Picture 11">
            <a:extLst>
              <a:ext uri="{FF2B5EF4-FFF2-40B4-BE49-F238E27FC236}">
                <a16:creationId xmlns:a16="http://schemas.microsoft.com/office/drawing/2014/main" id="{64747030-EA26-A9A4-91BE-6C43325FA184}"/>
              </a:ext>
            </a:extLst>
          </p:cNvPr>
          <p:cNvPicPr>
            <a:picLocks noChangeAspect="1"/>
          </p:cNvPicPr>
          <p:nvPr/>
        </p:nvPicPr>
        <p:blipFill>
          <a:blip r:embed="rId6"/>
          <a:stretch>
            <a:fillRect/>
          </a:stretch>
        </p:blipFill>
        <p:spPr>
          <a:xfrm>
            <a:off x="7505700" y="2207491"/>
            <a:ext cx="4597400" cy="4000500"/>
          </a:xfrm>
          <a:prstGeom prst="rect">
            <a:avLst/>
          </a:prstGeom>
        </p:spPr>
      </p:pic>
    </p:spTree>
    <p:extLst>
      <p:ext uri="{BB962C8B-B14F-4D97-AF65-F5344CB8AC3E}">
        <p14:creationId xmlns:p14="http://schemas.microsoft.com/office/powerpoint/2010/main" val="111622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2A407-5AF3-F6B7-8A8D-A9C3C3802FEF}"/>
              </a:ext>
            </a:extLst>
          </p:cNvPr>
          <p:cNvSpPr>
            <a:spLocks noGrp="1"/>
          </p:cNvSpPr>
          <p:nvPr>
            <p:ph type="ctrTitle"/>
          </p:nvPr>
        </p:nvSpPr>
        <p:spPr/>
        <p:txBody>
          <a:bodyPr>
            <a:normAutofit/>
          </a:bodyPr>
          <a:lstStyle/>
          <a:p>
            <a:r>
              <a:rPr lang="en-US" sz="4000" dirty="0">
                <a:latin typeface="Comic Sans MS" panose="030F0902030302020204" pitchFamily="66" charset="0"/>
              </a:rPr>
              <a:t>Likelihood-ratio Testing</a:t>
            </a:r>
          </a:p>
        </p:txBody>
      </p:sp>
    </p:spTree>
    <p:extLst>
      <p:ext uri="{BB962C8B-B14F-4D97-AF65-F5344CB8AC3E}">
        <p14:creationId xmlns:p14="http://schemas.microsoft.com/office/powerpoint/2010/main" val="2585080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Null Hypothesis </a:t>
            </a:r>
            <a:r>
              <a:rPr lang="en-US" sz="2800" dirty="0" err="1">
                <a:latin typeface="Comic Sans MS" panose="030F0902030302020204" pitchFamily="66" charset="0"/>
              </a:rPr>
              <a:t>v.s</a:t>
            </a:r>
            <a:r>
              <a:rPr lang="en-US" sz="2800" dirty="0">
                <a:latin typeface="Comic Sans MS" panose="030F0902030302020204" pitchFamily="66" charset="0"/>
              </a:rPr>
              <a:t>. Alternative Hypothesis</a:t>
            </a:r>
            <a:endParaRPr lang="en-US" dirty="0">
              <a:latin typeface="Comic Sans MS" panose="030F0902030302020204" pitchFamily="66" charset="0"/>
            </a:endParaRPr>
          </a:p>
        </p:txBody>
      </p:sp>
      <mc:AlternateContent xmlns:mc="http://schemas.openxmlformats.org/markup-compatibility/2006">
        <mc:Choice xmlns:a14="http://schemas.microsoft.com/office/drawing/2010/main" Requires="a14">
          <p:sp>
            <p:nvSpPr>
              <p:cNvPr id="4" name="Google Shape;98;g2ebeec5a5ef_1_5">
                <a:extLst>
                  <a:ext uri="{FF2B5EF4-FFF2-40B4-BE49-F238E27FC236}">
                    <a16:creationId xmlns:a16="http://schemas.microsoft.com/office/drawing/2014/main" id="{FD9B0320-DE7A-D703-CF7C-382810E302F5}"/>
                  </a:ext>
                </a:extLst>
              </p:cNvPr>
              <p:cNvSpPr txBox="1"/>
              <p:nvPr/>
            </p:nvSpPr>
            <p:spPr>
              <a:xfrm>
                <a:off x="922867" y="1896442"/>
                <a:ext cx="5367867"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Example: Absorption line with a black-body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Null hypothesis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only black-body background.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Alternative hypothesis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black-body background with an absorption feature, modeled with a gaussian function form: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𝐼</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e>
                    </m:d>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𝐼</m:t>
                        </m:r>
                      </m:e>
                      <m:sub>
                        <m:r>
                          <a:rPr lang="en-US" sz="2000" b="0" i="1" smtClean="0">
                            <a:solidFill>
                              <a:srgbClr val="FEFEFE"/>
                            </a:solidFill>
                            <a:latin typeface="Cambria Math" panose="02040503050406030204" pitchFamily="18" charset="0"/>
                            <a:ea typeface="Comic Sans MS"/>
                            <a:cs typeface="Comic Sans MS"/>
                            <a:sym typeface="Comic Sans MS"/>
                          </a:rPr>
                          <m:t>𝐵𝐵</m:t>
                        </m:r>
                      </m:sub>
                    </m:sSub>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e>
                    </m:d>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𝐼</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𝑁</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𝜆</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𝜆</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r>
                          <a:rPr lang="en-US" sz="2000" b="0" i="1" smtClean="0">
                            <a:solidFill>
                              <a:srgbClr val="FEFEFE"/>
                            </a:solidFill>
                            <a:latin typeface="Cambria Math" panose="02040503050406030204" pitchFamily="18" charset="0"/>
                            <a:ea typeface="Comic Sans MS"/>
                            <a:cs typeface="Comic Sans MS"/>
                            <a:sym typeface="Comic Sans MS"/>
                          </a:rPr>
                          <m:t>, </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𝜎</m:t>
                            </m:r>
                          </m:e>
                          <m:sub>
                            <m:r>
                              <a:rPr lang="en-US" sz="2000" b="0" i="1" smtClean="0">
                                <a:solidFill>
                                  <a:srgbClr val="FEFEFE"/>
                                </a:solidFill>
                                <a:latin typeface="Cambria Math" panose="02040503050406030204" pitchFamily="18" charset="0"/>
                                <a:ea typeface="Comic Sans MS"/>
                                <a:cs typeface="Comic Sans MS"/>
                                <a:sym typeface="Comic Sans MS"/>
                              </a:rPr>
                              <m:t>𝑎𝑝</m:t>
                            </m:r>
                          </m:sub>
                        </m:sSub>
                      </m:e>
                    </m:d>
                  </m:oMath>
                </a14:m>
                <a:r>
                  <a:rPr lang="en-US" sz="2000" dirty="0">
                    <a:solidFill>
                      <a:srgbClr val="FEFEFE"/>
                    </a:solidFill>
                    <a:latin typeface="Comic Sans MS" panose="030F0902030302020204" pitchFamily="66" charset="0"/>
                    <a:ea typeface="Comic Sans MS"/>
                    <a:cs typeface="Comic Sans MS"/>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Reminder: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𝜒</m:t>
                        </m:r>
                      </m:e>
                      <m:sup>
                        <m:r>
                          <a:rPr lang="en-US" sz="2000" b="0" i="1" smtClean="0">
                            <a:solidFill>
                              <a:srgbClr val="FEFEFE"/>
                            </a:solidFill>
                            <a:latin typeface="Cambria Math" panose="02040503050406030204" pitchFamily="18" charset="0"/>
                            <a:ea typeface="Comic Sans MS"/>
                            <a:cs typeface="Comic Sans MS"/>
                            <a:sym typeface="Comic Sans MS"/>
                          </a:rPr>
                          <m:t>2</m:t>
                        </m:r>
                      </m:sup>
                    </m:sSup>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𝜃</m:t>
                        </m:r>
                      </m:e>
                    </m:d>
                    <m:r>
                      <a:rPr lang="en-US" sz="2000" b="0" i="1" smtClean="0">
                        <a:solidFill>
                          <a:srgbClr val="FEFEFE"/>
                        </a:solidFill>
                        <a:latin typeface="Cambria Math" panose="02040503050406030204" pitchFamily="18" charset="0"/>
                        <a:ea typeface="Comic Sans MS"/>
                        <a:cs typeface="Comic Sans MS"/>
                        <a:sym typeface="Comic Sans MS"/>
                      </a:rPr>
                      <m:t>=−2</m:t>
                    </m:r>
                    <m:func>
                      <m:funcPr>
                        <m:ctrlPr>
                          <a:rPr lang="en-US" sz="2000" b="0" i="1" smtClean="0">
                            <a:solidFill>
                              <a:srgbClr val="FEFEFE"/>
                            </a:solidFill>
                            <a:latin typeface="Cambria Math" panose="02040503050406030204" pitchFamily="18" charset="0"/>
                            <a:ea typeface="Comic Sans MS"/>
                            <a:cs typeface="Comic Sans MS"/>
                            <a:sym typeface="Comic Sans MS"/>
                          </a:rPr>
                        </m:ctrlPr>
                      </m:funcPr>
                      <m:fName>
                        <m:r>
                          <m:rPr>
                            <m:sty m:val="p"/>
                          </m:rPr>
                          <a:rPr lang="en-US" sz="2000" b="0" i="0" smtClean="0">
                            <a:solidFill>
                              <a:srgbClr val="FEFEFE"/>
                            </a:solidFill>
                            <a:latin typeface="Cambria Math" panose="02040503050406030204" pitchFamily="18" charset="0"/>
                            <a:ea typeface="Comic Sans MS"/>
                            <a:cs typeface="Comic Sans MS"/>
                            <a:sym typeface="Comic Sans MS"/>
                          </a:rPr>
                          <m:t>ln</m:t>
                        </m:r>
                      </m:fName>
                      <m:e>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𝑋</m:t>
                                </m:r>
                              </m:e>
                              <m:e>
                                <m:r>
                                  <a:rPr lang="en-US" sz="2000" b="0" i="1" smtClean="0">
                                    <a:solidFill>
                                      <a:srgbClr val="FEFEFE"/>
                                    </a:solidFill>
                                    <a:latin typeface="Cambria Math" panose="02040503050406030204" pitchFamily="18" charset="0"/>
                                    <a:ea typeface="Comic Sans MS"/>
                                    <a:cs typeface="Comic Sans MS"/>
                                    <a:sym typeface="Comic Sans MS"/>
                                  </a:rPr>
                                  <m:t>𝜃</m:t>
                                </m:r>
                              </m:e>
                            </m:d>
                          </m:e>
                        </m:d>
                        <m:r>
                          <a:rPr lang="en-US" sz="2000" b="0" i="1" smtClean="0">
                            <a:solidFill>
                              <a:srgbClr val="FEFEFE"/>
                            </a:solidFill>
                            <a:latin typeface="Cambria Math" panose="02040503050406030204" pitchFamily="18" charset="0"/>
                            <a:ea typeface="Comic Sans MS"/>
                            <a:cs typeface="Comic Sans MS"/>
                            <a:sym typeface="Comic Sans MS"/>
                          </a:rPr>
                          <m:t>+</m:t>
                        </m:r>
                        <m:r>
                          <a:rPr lang="en-US" sz="2000" b="0" i="1" smtClean="0">
                            <a:solidFill>
                              <a:srgbClr val="FEFEFE"/>
                            </a:solidFill>
                            <a:latin typeface="Cambria Math" panose="02040503050406030204" pitchFamily="18" charset="0"/>
                            <a:ea typeface="Comic Sans MS"/>
                            <a:cs typeface="Comic Sans MS"/>
                            <a:sym typeface="Comic Sans MS"/>
                          </a:rPr>
                          <m:t>𝐶</m:t>
                        </m:r>
                      </m:e>
                    </m:func>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f>
                      <m:fPr>
                        <m:ctrlPr>
                          <a:rPr lang="en-US" sz="200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num>
                      <m:den>
                        <m:r>
                          <a:rPr lang="en-US" sz="2000" b="0" i="1" smtClean="0">
                            <a:solidFill>
                              <a:srgbClr val="FEFEFE"/>
                            </a:solidFill>
                            <a:latin typeface="Cambria Math" panose="02040503050406030204" pitchFamily="18" charset="0"/>
                            <a:sym typeface="Comic Sans MS"/>
                          </a:rPr>
                          <m:t>𝑝</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𝑋</m:t>
                            </m:r>
                          </m:e>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den>
                    </m:f>
                    <m:r>
                      <a:rPr lang="en-US" sz="2000" b="0" i="1" smtClean="0">
                        <a:solidFill>
                          <a:srgbClr val="FEFEFE"/>
                        </a:solidFill>
                        <a:latin typeface="Cambria Math" panose="02040503050406030204" pitchFamily="18" charset="0"/>
                        <a:sym typeface="Comic Sans MS"/>
                      </a:rPr>
                      <m:t>=</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exp</m:t>
                        </m:r>
                      </m:fName>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r>
                                  <a:rPr lang="en-US" sz="2000" b="0" i="1" smtClean="0">
                                    <a:solidFill>
                                      <a:srgbClr val="FEFEFE"/>
                                    </a:solidFill>
                                    <a:latin typeface="Cambria Math" panose="02040503050406030204" pitchFamily="18" charset="0"/>
                                    <a:sym typeface="Comic Sans MS"/>
                                  </a:rPr>
                                  <m:t>−</m:t>
                                </m:r>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𝜒</m:t>
                                    </m:r>
                                  </m:e>
                                  <m:sup>
                                    <m:r>
                                      <a:rPr lang="en-US" sz="2000" b="0" i="1" smtClean="0">
                                        <a:solidFill>
                                          <a:srgbClr val="FEFEFE"/>
                                        </a:solidFill>
                                        <a:latin typeface="Cambria Math" panose="02040503050406030204" pitchFamily="18" charset="0"/>
                                        <a:sym typeface="Comic Sans MS"/>
                                      </a:rPr>
                                      <m:t>2</m:t>
                                    </m:r>
                                  </m:sup>
                                </m:sSup>
                                <m:d>
                                  <m:dPr>
                                    <m:ctrlPr>
                                      <a:rPr lang="en-US" sz="2000" b="0" i="1" smtClean="0">
                                        <a:solidFill>
                                          <a:srgbClr val="FEFEFE"/>
                                        </a:solidFill>
                                        <a:latin typeface="Cambria Math" panose="02040503050406030204" pitchFamily="18" charset="0"/>
                                        <a:sym typeface="Comic Sans MS"/>
                                      </a:rPr>
                                    </m:ctrlPr>
                                  </m:dPr>
                                  <m:e>
                                    <m:sSub>
                                      <m:sSubPr>
                                        <m:ctrlPr>
                                          <a:rPr lang="en-US" sz="2000" b="0" i="1" smtClean="0">
                                            <a:solidFill>
                                              <a:srgbClr val="FEFEFE"/>
                                            </a:solidFill>
                                            <a:latin typeface="Cambria Math" panose="02040503050406030204" pitchFamily="18" charset="0"/>
                                            <a:sym typeface="Comic Sans MS"/>
                                          </a:rPr>
                                        </m:ctrlPr>
                                      </m:sSubPr>
                                      <m:e>
                                        <m:r>
                                          <a:rPr lang="en-US" sz="2000" b="0" i="1" smtClean="0">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num>
                              <m:den>
                                <m:r>
                                  <a:rPr lang="en-US" sz="2000" b="0" i="1" smtClean="0">
                                    <a:solidFill>
                                      <a:srgbClr val="FEFEFE"/>
                                    </a:solidFill>
                                    <a:latin typeface="Cambria Math" panose="02040503050406030204" pitchFamily="18" charset="0"/>
                                    <a:sym typeface="Comic Sans MS"/>
                                  </a:rPr>
                                  <m:t>2</m:t>
                                </m:r>
                              </m:den>
                            </m:f>
                          </m:e>
                        </m:d>
                      </m:e>
                    </m:func>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p:sp>
            <p:nvSpPr>
              <p:cNvPr id="4" name="Google Shape;98;g2ebeec5a5ef_1_5">
                <a:extLst>
                  <a:ext uri="{FF2B5EF4-FFF2-40B4-BE49-F238E27FC236}">
                    <a16:creationId xmlns:a16="http://schemas.microsoft.com/office/drawing/2014/main" id="{FD9B0320-DE7A-D703-CF7C-382810E302F5}"/>
                  </a:ext>
                </a:extLst>
              </p:cNvPr>
              <p:cNvSpPr txBox="1">
                <a:spLocks noRot="1" noChangeAspect="1" noMove="1" noResize="1" noEditPoints="1" noAdjustHandles="1" noChangeArrowheads="1" noChangeShapeType="1" noTextEdit="1"/>
              </p:cNvSpPr>
              <p:nvPr/>
            </p:nvSpPr>
            <p:spPr>
              <a:xfrm>
                <a:off x="922867" y="1896442"/>
                <a:ext cx="5367867" cy="4673398"/>
              </a:xfrm>
              <a:prstGeom prst="rect">
                <a:avLst/>
              </a:prstGeom>
              <a:blipFill>
                <a:blip r:embed="rId2"/>
                <a:stretch>
                  <a:fillRect r="-1179"/>
                </a:stretch>
              </a:blipFill>
              <a:ln>
                <a:noFill/>
              </a:ln>
            </p:spPr>
            <p:txBody>
              <a:bodyPr/>
              <a:lstStyle/>
              <a:p>
                <a:r>
                  <a:rPr lang="en-US">
                    <a:noFill/>
                  </a:rPr>
                  <a:t> </a:t>
                </a:r>
              </a:p>
            </p:txBody>
          </p:sp>
        </mc:Fallback>
      </mc:AlternateContent>
      <p:pic>
        <p:nvPicPr>
          <p:cNvPr id="6" name="Picture 5">
            <a:extLst>
              <a:ext uri="{FF2B5EF4-FFF2-40B4-BE49-F238E27FC236}">
                <a16:creationId xmlns:a16="http://schemas.microsoft.com/office/drawing/2014/main" id="{9596B839-1DD5-324F-C14E-11C2B1A23F89}"/>
              </a:ext>
            </a:extLst>
          </p:cNvPr>
          <p:cNvPicPr>
            <a:picLocks noChangeAspect="1"/>
          </p:cNvPicPr>
          <p:nvPr/>
        </p:nvPicPr>
        <p:blipFill>
          <a:blip r:embed="rId3"/>
          <a:stretch>
            <a:fillRect/>
          </a:stretch>
        </p:blipFill>
        <p:spPr>
          <a:xfrm>
            <a:off x="6835549" y="2055967"/>
            <a:ext cx="4938636" cy="4290268"/>
          </a:xfrm>
          <a:prstGeom prst="rect">
            <a:avLst/>
          </a:prstGeom>
        </p:spPr>
      </p:pic>
      <p:pic>
        <p:nvPicPr>
          <p:cNvPr id="8" name="Picture 7">
            <a:extLst>
              <a:ext uri="{FF2B5EF4-FFF2-40B4-BE49-F238E27FC236}">
                <a16:creationId xmlns:a16="http://schemas.microsoft.com/office/drawing/2014/main" id="{5EBC6038-4748-8E7F-09BF-99F3B35A6CAC}"/>
              </a:ext>
            </a:extLst>
          </p:cNvPr>
          <p:cNvPicPr>
            <a:picLocks noChangeAspect="1"/>
          </p:cNvPicPr>
          <p:nvPr/>
        </p:nvPicPr>
        <p:blipFill>
          <a:blip r:embed="rId4"/>
          <a:stretch>
            <a:fillRect/>
          </a:stretch>
        </p:blipFill>
        <p:spPr>
          <a:xfrm>
            <a:off x="6835549" y="2055967"/>
            <a:ext cx="4938636" cy="4290268"/>
          </a:xfrm>
          <a:prstGeom prst="rect">
            <a:avLst/>
          </a:prstGeom>
        </p:spPr>
      </p:pic>
    </p:spTree>
    <p:extLst>
      <p:ext uri="{BB962C8B-B14F-4D97-AF65-F5344CB8AC3E}">
        <p14:creationId xmlns:p14="http://schemas.microsoft.com/office/powerpoint/2010/main" val="85817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6F92C-BAC2-646E-4DF2-F3E114F948A5}"/>
              </a:ext>
            </a:extLst>
          </p:cNvPr>
          <p:cNvSpPr>
            <a:spLocks noGrp="1"/>
          </p:cNvSpPr>
          <p:nvPr>
            <p:ph type="title"/>
          </p:nvPr>
        </p:nvSpPr>
        <p:spPr>
          <a:xfrm>
            <a:off x="2231136" y="511765"/>
            <a:ext cx="7729728" cy="1188720"/>
          </a:xfrm>
        </p:spPr>
        <p:txBody>
          <a:bodyPr/>
          <a:lstStyle/>
          <a:p>
            <a:r>
              <a:rPr lang="en-US" sz="2800" dirty="0">
                <a:latin typeface="Comic Sans MS" panose="030F0902030302020204" pitchFamily="66" charset="0"/>
              </a:rPr>
              <a:t>Null Hypothesis </a:t>
            </a:r>
            <a:r>
              <a:rPr lang="en-US" sz="2800" dirty="0" err="1">
                <a:latin typeface="Comic Sans MS" panose="030F0902030302020204" pitchFamily="66" charset="0"/>
              </a:rPr>
              <a:t>v.s</a:t>
            </a:r>
            <a:r>
              <a:rPr lang="en-US" sz="2800" dirty="0">
                <a:latin typeface="Comic Sans MS" panose="030F0902030302020204" pitchFamily="66" charset="0"/>
              </a:rPr>
              <a:t>. Alternative Hypothesis</a:t>
            </a:r>
            <a:endParaRPr lang="en-US" dirty="0">
              <a:latin typeface="Comic Sans MS" panose="030F0902030302020204" pitchFamily="66" charset="0"/>
            </a:endParaRPr>
          </a:p>
        </p:txBody>
      </p:sp>
      <p:pic>
        <p:nvPicPr>
          <p:cNvPr id="8" name="Picture 7">
            <a:extLst>
              <a:ext uri="{FF2B5EF4-FFF2-40B4-BE49-F238E27FC236}">
                <a16:creationId xmlns:a16="http://schemas.microsoft.com/office/drawing/2014/main" id="{5EBC6038-4748-8E7F-09BF-99F3B35A6CAC}"/>
              </a:ext>
            </a:extLst>
          </p:cNvPr>
          <p:cNvPicPr>
            <a:picLocks noChangeAspect="1"/>
          </p:cNvPicPr>
          <p:nvPr/>
        </p:nvPicPr>
        <p:blipFill>
          <a:blip r:embed="rId2"/>
          <a:stretch>
            <a:fillRect/>
          </a:stretch>
        </p:blipFill>
        <p:spPr>
          <a:xfrm>
            <a:off x="6835549" y="2055967"/>
            <a:ext cx="4938636" cy="4290268"/>
          </a:xfrm>
          <a:prstGeom prst="rect">
            <a:avLst/>
          </a:prstGeom>
        </p:spPr>
      </p:pic>
      <mc:AlternateContent xmlns:mc="http://schemas.openxmlformats.org/markup-compatibility/2006">
        <mc:Choice xmlns:a14="http://schemas.microsoft.com/office/drawing/2010/main" Requires="a14">
          <p:sp>
            <p:nvSpPr>
              <p:cNvPr id="3" name="Google Shape;98;g2ebeec5a5ef_1_5">
                <a:extLst>
                  <a:ext uri="{FF2B5EF4-FFF2-40B4-BE49-F238E27FC236}">
                    <a16:creationId xmlns:a16="http://schemas.microsoft.com/office/drawing/2014/main" id="{A86C5D44-3C99-9FF0-5AEF-73707BB62CBF}"/>
                  </a:ext>
                </a:extLst>
              </p:cNvPr>
              <p:cNvSpPr txBox="1"/>
              <p:nvPr/>
            </p:nvSpPr>
            <p:spPr>
              <a:xfrm>
                <a:off x="168667" y="1774114"/>
                <a:ext cx="6594963" cy="4673398"/>
              </a:xfrm>
              <a:prstGeom prst="rect">
                <a:avLst/>
              </a:prstGeom>
              <a:noFill/>
              <a:ln>
                <a:noFill/>
              </a:ln>
            </p:spPr>
            <p:txBody>
              <a:bodyPr spcFirstLastPara="1" wrap="square" lIns="91425" tIns="91425" rIns="91425" bIns="91425" anchor="t" anchorCtr="0">
                <a:noAutofit/>
              </a:bodyPr>
              <a:lstStyle/>
              <a:p>
                <a:pPr marL="444500" indent="-342900" algn="just">
                  <a:lnSpc>
                    <a:spcPct val="115000"/>
                  </a:lnSpc>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From Wilks’ theorem: </a:t>
                </a:r>
                <a14:m>
                  <m:oMath xmlns:m="http://schemas.openxmlformats.org/officeDocument/2006/math">
                    <m:r>
                      <a:rPr lang="en-US" sz="2000" b="0" i="0" smtClean="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b="0" i="0" smtClean="0">
                                <a:solidFill>
                                  <a:srgbClr val="FEFEFE"/>
                                </a:solidFill>
                                <a:latin typeface="Cambria Math" panose="02040503050406030204" pitchFamily="18" charset="0"/>
                                <a:sym typeface="Comic Sans MS"/>
                              </a:rPr>
                              <m:t>Λ</m:t>
                            </m:r>
                          </m:e>
                        </m:d>
                      </m:e>
                    </m:func>
                    <m:r>
                      <a:rPr lang="en-US" sz="2000" b="0" i="1" smtClean="0">
                        <a:solidFill>
                          <a:srgbClr val="FEFEFE"/>
                        </a:solidFill>
                        <a:latin typeface="Cambria Math" panose="02040503050406030204" pitchFamily="18" charset="0"/>
                        <a:sym typeface="Comic Sans MS"/>
                      </a:rPr>
                      <m:t>=</m:t>
                    </m:r>
                    <m:r>
                      <a:rPr lang="en-US" sz="2000" b="0" i="0" smtClean="0">
                        <a:solidFill>
                          <a:srgbClr val="FEFEFE"/>
                        </a:solidFill>
                        <a:latin typeface="Cambria Math" panose="02040503050406030204" pitchFamily="18" charset="0"/>
                        <a:sym typeface="Comic Sans MS"/>
                      </a:rPr>
                      <m:t>−2</m:t>
                    </m:r>
                    <m:func>
                      <m:funcPr>
                        <m:ctrlPr>
                          <a:rPr lang="en-US" sz="2000" b="0" i="1" smtClean="0">
                            <a:solidFill>
                              <a:srgbClr val="FEFEFE"/>
                            </a:solidFill>
                            <a:latin typeface="Cambria Math" panose="02040503050406030204" pitchFamily="18" charset="0"/>
                            <a:sym typeface="Comic Sans MS"/>
                          </a:rPr>
                        </m:ctrlPr>
                      </m:funcPr>
                      <m:fName>
                        <m:r>
                          <m:rPr>
                            <m:sty m:val="p"/>
                          </m:rPr>
                          <a:rPr lang="en-US" sz="2000" b="0" i="0" smtClean="0">
                            <a:solidFill>
                              <a:srgbClr val="FEFEFE"/>
                            </a:solidFill>
                            <a:latin typeface="Cambria Math" panose="02040503050406030204" pitchFamily="18" charset="0"/>
                            <a:sym typeface="Comic Sans MS"/>
                          </a:rPr>
                          <m:t>ln</m:t>
                        </m:r>
                      </m:fName>
                      <m:e>
                        <m:d>
                          <m:dPr>
                            <m:ctrlPr>
                              <a:rPr lang="en-US" sz="2000" b="0" i="1" smtClean="0">
                                <a:solidFill>
                                  <a:srgbClr val="FEFEFE"/>
                                </a:solidFill>
                                <a:latin typeface="Cambria Math" panose="02040503050406030204" pitchFamily="18" charset="0"/>
                                <a:sym typeface="Comic Sans MS"/>
                              </a:rPr>
                            </m:ctrlPr>
                          </m:dPr>
                          <m:e>
                            <m:f>
                              <m:fPr>
                                <m:ctrlPr>
                                  <a:rPr lang="en-US" sz="2000" i="1">
                                    <a:solidFill>
                                      <a:srgbClr val="FEFEFE"/>
                                    </a:solidFill>
                                    <a:latin typeface="Cambria Math" panose="02040503050406030204" pitchFamily="18" charset="0"/>
                                    <a:sym typeface="Comic Sans MS"/>
                                  </a:rPr>
                                </m:ctrlPr>
                              </m:fPr>
                              <m:num>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num>
                              <m:den>
                                <m:r>
                                  <a:rPr lang="en-US" sz="2000" i="1">
                                    <a:solidFill>
                                      <a:srgbClr val="FEFEFE"/>
                                    </a:solidFill>
                                    <a:latin typeface="Cambria Math" panose="02040503050406030204" pitchFamily="18" charset="0"/>
                                    <a:sym typeface="Comic Sans MS"/>
                                  </a:rPr>
                                  <m:t>𝑝</m:t>
                                </m:r>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𝑋</m:t>
                                    </m:r>
                                  </m:e>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den>
                            </m:f>
                          </m:e>
                        </m:d>
                      </m:e>
                    </m:func>
                    <m:r>
                      <a:rPr lang="en-US" sz="2000" i="1">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0</m:t>
                            </m:r>
                          </m:sub>
                        </m:sSub>
                      </m:e>
                    </m:d>
                    <m:r>
                      <a:rPr lang="en-US" sz="2000" i="1">
                        <a:solidFill>
                          <a:srgbClr val="FEFEFE"/>
                        </a:solidFill>
                        <a:latin typeface="Cambria Math" panose="02040503050406030204" pitchFamily="18" charset="0"/>
                        <a:sym typeface="Comic Sans MS"/>
                      </a:rPr>
                      <m:t>−</m:t>
                    </m:r>
                    <m:sSup>
                      <m:sSupPr>
                        <m:ctrlPr>
                          <a:rPr lang="en-US" sz="2000" i="1">
                            <a:solidFill>
                              <a:srgbClr val="FEFEFE"/>
                            </a:solidFill>
                            <a:latin typeface="Cambria Math" panose="02040503050406030204" pitchFamily="18" charset="0"/>
                            <a:sym typeface="Comic Sans MS"/>
                          </a:rPr>
                        </m:ctrlPr>
                      </m:sSupPr>
                      <m:e>
                        <m:r>
                          <a:rPr lang="en-US" sz="2000" i="1">
                            <a:solidFill>
                              <a:srgbClr val="FEFEFE"/>
                            </a:solidFill>
                            <a:latin typeface="Cambria Math" panose="02040503050406030204" pitchFamily="18" charset="0"/>
                            <a:sym typeface="Comic Sans MS"/>
                          </a:rPr>
                          <m:t>𝜒</m:t>
                        </m:r>
                      </m:e>
                      <m:sup>
                        <m:r>
                          <a:rPr lang="en-US" sz="2000" i="1">
                            <a:solidFill>
                              <a:srgbClr val="FEFEFE"/>
                            </a:solidFill>
                            <a:latin typeface="Cambria Math" panose="02040503050406030204" pitchFamily="18" charset="0"/>
                            <a:sym typeface="Comic Sans MS"/>
                          </a:rPr>
                          <m:t>2</m:t>
                        </m:r>
                      </m:sup>
                    </m:sSup>
                    <m:d>
                      <m:dPr>
                        <m:ctrlPr>
                          <a:rPr lang="en-US" sz="2000" i="1">
                            <a:solidFill>
                              <a:srgbClr val="FEFEFE"/>
                            </a:solidFill>
                            <a:latin typeface="Cambria Math" panose="02040503050406030204" pitchFamily="18" charset="0"/>
                            <a:sym typeface="Comic Sans MS"/>
                          </a:rPr>
                        </m:ctrlPr>
                      </m:dPr>
                      <m:e>
                        <m:sSub>
                          <m:sSubPr>
                            <m:ctrlPr>
                              <a:rPr lang="en-US" sz="2000" i="1">
                                <a:solidFill>
                                  <a:srgbClr val="FEFEFE"/>
                                </a:solidFill>
                                <a:latin typeface="Cambria Math" panose="02040503050406030204" pitchFamily="18" charset="0"/>
                                <a:sym typeface="Comic Sans MS"/>
                              </a:rPr>
                            </m:ctrlPr>
                          </m:sSubPr>
                          <m:e>
                            <m:r>
                              <a:rPr lang="en-US" sz="2000" i="1">
                                <a:solidFill>
                                  <a:srgbClr val="FEFEFE"/>
                                </a:solidFill>
                                <a:latin typeface="Cambria Math" panose="02040503050406030204" pitchFamily="18" charset="0"/>
                                <a:sym typeface="Comic Sans MS"/>
                              </a:rPr>
                              <m:t>𝐻</m:t>
                            </m:r>
                          </m:e>
                          <m:sub>
                            <m:r>
                              <a:rPr lang="en-US" sz="2000" b="0" i="1" smtClean="0">
                                <a:solidFill>
                                  <a:srgbClr val="FEFEFE"/>
                                </a:solidFill>
                                <a:latin typeface="Cambria Math" panose="02040503050406030204" pitchFamily="18" charset="0"/>
                                <a:sym typeface="Comic Sans MS"/>
                              </a:rPr>
                              <m:t>1</m:t>
                            </m:r>
                          </m:sub>
                        </m:sSub>
                      </m:e>
                    </m:d>
                  </m:oMath>
                </a14:m>
                <a:r>
                  <a:rPr lang="en-US" sz="2000" dirty="0">
                    <a:solidFill>
                      <a:srgbClr val="FEFEFE"/>
                    </a:solidFill>
                    <a:latin typeface="Comic Sans MS" panose="030F0902030302020204" pitchFamily="66" charset="0"/>
                    <a:ea typeface="Comic Sans MS"/>
                    <a:cs typeface="Comic Sans MS"/>
                    <a:sym typeface="Comic Sans MS"/>
                  </a:rPr>
                  <a:t> follows a chi square distribution with </a:t>
                </a:r>
                <a14:m>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Δ</m:t>
                    </m:r>
                    <m:r>
                      <a:rPr lang="en-US" sz="2000" b="0" i="1" smtClean="0">
                        <a:solidFill>
                          <a:srgbClr val="FEFEFE"/>
                        </a:solidFill>
                        <a:latin typeface="Cambria Math" panose="02040503050406030204" pitchFamily="18" charset="0"/>
                        <a:ea typeface="Comic Sans MS"/>
                        <a:cs typeface="Comic Sans MS"/>
                        <a:sym typeface="Comic Sans MS"/>
                      </a:rPr>
                      <m:t>𝑁</m:t>
                    </m:r>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1</m:t>
                        </m:r>
                      </m:sub>
                    </m:sSub>
                    <m:r>
                      <a:rPr lang="en-US" sz="2000" b="0" i="1" smtClean="0">
                        <a:solidFill>
                          <a:srgbClr val="FEFEFE"/>
                        </a:solidFill>
                        <a:latin typeface="Cambria Math" panose="02040503050406030204" pitchFamily="18" charset="0"/>
                        <a:ea typeface="Comic Sans MS"/>
                        <a:cs typeface="Comic Sans MS"/>
                        <a:sym typeface="Comic Sans MS"/>
                      </a:rPr>
                      <m:t>−</m:t>
                    </m:r>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DOFs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𝑁</m:t>
                        </m:r>
                      </m:e>
                      <m:sub>
                        <m:r>
                          <a:rPr lang="en-US" sz="2000" i="1">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and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𝑁</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are the number of free parameters in </a:t>
                </a:r>
                <a14:m>
                  <m:oMath xmlns:m="http://schemas.openxmlformats.org/officeDocument/2006/math">
                    <m:sSub>
                      <m:sSubPr>
                        <m:ctrlPr>
                          <a:rPr lang="en-US" sz="2000" b="0" i="1" smtClean="0">
                            <a:solidFill>
                              <a:srgbClr val="FEFEFE"/>
                            </a:solidFill>
                            <a:latin typeface="Cambria Math" panose="02040503050406030204" pitchFamily="18" charset="0"/>
                            <a:ea typeface="Comic Sans MS"/>
                            <a:cs typeface="Comic Sans MS"/>
                            <a:sym typeface="Comic Sans MS"/>
                          </a:rPr>
                        </m:ctrlPr>
                      </m:sSubPr>
                      <m:e>
                        <m:r>
                          <a:rPr lang="en-US" sz="2000" b="0" i="1" smtClean="0">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1</m:t>
                        </m:r>
                      </m:sub>
                    </m:sSub>
                  </m:oMath>
                </a14:m>
                <a:r>
                  <a:rPr lang="en-US" sz="2000" dirty="0">
                    <a:solidFill>
                      <a:srgbClr val="FEFEFE"/>
                    </a:solidFill>
                    <a:latin typeface="Comic Sans MS" panose="030F0902030302020204" pitchFamily="66" charset="0"/>
                    <a:ea typeface="Comic Sans MS"/>
                    <a:cs typeface="Comic Sans MS"/>
                    <a:sym typeface="Comic Sans MS"/>
                  </a:rPr>
                  <a:t> and </a:t>
                </a:r>
                <a14:m>
                  <m:oMath xmlns:m="http://schemas.openxmlformats.org/officeDocument/2006/math">
                    <m:sSub>
                      <m:sSubPr>
                        <m:ctrlPr>
                          <a:rPr lang="en-US" sz="2000" i="1">
                            <a:solidFill>
                              <a:srgbClr val="FEFEFE"/>
                            </a:solidFill>
                            <a:latin typeface="Cambria Math" panose="02040503050406030204" pitchFamily="18" charset="0"/>
                            <a:ea typeface="Comic Sans MS"/>
                            <a:cs typeface="Comic Sans MS"/>
                            <a:sym typeface="Comic Sans MS"/>
                          </a:rPr>
                        </m:ctrlPr>
                      </m:sSubPr>
                      <m:e>
                        <m:r>
                          <a:rPr lang="en-US" sz="2000" i="1">
                            <a:solidFill>
                              <a:srgbClr val="FEFEFE"/>
                            </a:solidFill>
                            <a:latin typeface="Cambria Math" panose="02040503050406030204" pitchFamily="18" charset="0"/>
                            <a:ea typeface="Comic Sans MS"/>
                            <a:cs typeface="Comic Sans MS"/>
                            <a:sym typeface="Comic Sans MS"/>
                          </a:rPr>
                          <m:t>𝐻</m:t>
                        </m:r>
                      </m:e>
                      <m:sub>
                        <m:r>
                          <a:rPr lang="en-US" sz="2000" b="0" i="1" smtClean="0">
                            <a:solidFill>
                              <a:srgbClr val="FEFEFE"/>
                            </a:solidFill>
                            <a:latin typeface="Cambria Math" panose="02040503050406030204" pitchFamily="18" charset="0"/>
                            <a:ea typeface="Comic Sans MS"/>
                            <a:cs typeface="Comic Sans MS"/>
                            <a:sym typeface="Comic Sans MS"/>
                          </a:rPr>
                          <m:t>0</m:t>
                        </m:r>
                      </m:sub>
                    </m:sSub>
                  </m:oMath>
                </a14:m>
                <a:r>
                  <a:rPr lang="en-US" sz="2000" dirty="0">
                    <a:solidFill>
                      <a:srgbClr val="FEFEFE"/>
                    </a:solidFill>
                    <a:latin typeface="Comic Sans MS" panose="030F0902030302020204" pitchFamily="66" charset="0"/>
                    <a:ea typeface="Comic Sans MS"/>
                    <a:cs typeface="Comic Sans MS"/>
                    <a:sym typeface="Comic Sans MS"/>
                  </a:rPr>
                  <a:t>, respectively) under the null hypothesis.</a:t>
                </a:r>
              </a:p>
              <a:p>
                <a:pPr marL="457200" lvl="0" indent="-355600" algn="just">
                  <a:lnSpc>
                    <a:spcPct val="115000"/>
                  </a:lnSpc>
                  <a:spcBef>
                    <a:spcPts val="1000"/>
                  </a:spcBef>
                  <a:buClr>
                    <a:srgbClr val="FEFEFE"/>
                  </a:buClr>
                  <a:buSzPts val="2000"/>
                  <a:buFont typeface="Comic Sans MS"/>
                  <a:buChar char="●"/>
                </a:pPr>
                <a14:m>
                  <m:oMath xmlns:m="http://schemas.openxmlformats.org/officeDocument/2006/math">
                    <m:r>
                      <a:rPr lang="en-US" sz="200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a:solidFill>
                                  <a:srgbClr val="FEFEFE"/>
                                </a:solidFill>
                                <a:latin typeface="Cambria Math" panose="02040503050406030204" pitchFamily="18" charset="0"/>
                                <a:sym typeface="Comic Sans MS"/>
                              </a:rPr>
                              <m:t>Λ</m:t>
                            </m:r>
                          </m:e>
                        </m:d>
                      </m:e>
                    </m:func>
                  </m:oMath>
                </a14:m>
                <a:r>
                  <a:rPr lang="en-US" sz="2000" dirty="0">
                    <a:solidFill>
                      <a:srgbClr val="FEFEFE"/>
                    </a:solidFill>
                    <a:latin typeface="Comic Sans MS" panose="030F0902030302020204" pitchFamily="66" charset="0"/>
                    <a:sym typeface="Comic Sans MS"/>
                  </a:rPr>
                  <a:t> represents the probability that under the null hypothesis, the observation/measurement can happen.</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p-value can be quoted!</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sym typeface="Comic Sans MS"/>
                  </a:rPr>
                  <a:t>In the example: </a:t>
                </a:r>
                <a14:m>
                  <m:oMath xmlns:m="http://schemas.openxmlformats.org/officeDocument/2006/math">
                    <m:r>
                      <m:rPr>
                        <m:sty m:val="p"/>
                      </m:rPr>
                      <a:rPr lang="en-US" sz="2000">
                        <a:solidFill>
                          <a:srgbClr val="FEFEFE"/>
                        </a:solidFill>
                        <a:latin typeface="Cambria Math" panose="02040503050406030204" pitchFamily="18" charset="0"/>
                        <a:ea typeface="Comic Sans MS"/>
                        <a:cs typeface="Comic Sans MS"/>
                        <a:sym typeface="Comic Sans MS"/>
                      </a:rPr>
                      <m:t>Δ</m:t>
                    </m:r>
                    <m:r>
                      <a:rPr lang="en-US" sz="2000" i="1">
                        <a:solidFill>
                          <a:srgbClr val="FEFEFE"/>
                        </a:solidFill>
                        <a:latin typeface="Cambria Math" panose="02040503050406030204" pitchFamily="18" charset="0"/>
                        <a:ea typeface="Comic Sans MS"/>
                        <a:cs typeface="Comic Sans MS"/>
                        <a:sym typeface="Comic Sans MS"/>
                      </a:rPr>
                      <m:t>𝑁</m:t>
                    </m:r>
                    <m:r>
                      <a:rPr lang="en-US" sz="2000" i="1">
                        <a:solidFill>
                          <a:srgbClr val="FEFEFE"/>
                        </a:solidFill>
                        <a:latin typeface="Cambria Math" panose="02040503050406030204" pitchFamily="18" charset="0"/>
                        <a:ea typeface="Comic Sans MS"/>
                        <a:cs typeface="Comic Sans MS"/>
                        <a:sym typeface="Comic Sans MS"/>
                      </a:rPr>
                      <m:t>=3</m:t>
                    </m:r>
                  </m:oMath>
                </a14:m>
                <a:r>
                  <a:rPr lang="en-US" sz="2000" dirty="0">
                    <a:solidFill>
                      <a:srgbClr val="FEFEFE"/>
                    </a:solidFill>
                    <a:sym typeface="Comic Sans MS"/>
                  </a:rPr>
                  <a:t>; </a:t>
                </a:r>
                <a14:m>
                  <m:oMath xmlns:m="http://schemas.openxmlformats.org/officeDocument/2006/math">
                    <m:r>
                      <a:rPr lang="en-US" sz="2000">
                        <a:solidFill>
                          <a:srgbClr val="FEFEFE"/>
                        </a:solidFill>
                        <a:latin typeface="Cambria Math" panose="02040503050406030204" pitchFamily="18" charset="0"/>
                        <a:sym typeface="Comic Sans MS"/>
                      </a:rPr>
                      <m:t>−2</m:t>
                    </m:r>
                    <m:func>
                      <m:funcPr>
                        <m:ctrlPr>
                          <a:rPr lang="en-US" sz="2000" i="1">
                            <a:solidFill>
                              <a:srgbClr val="FEFEFE"/>
                            </a:solidFill>
                            <a:latin typeface="Cambria Math" panose="02040503050406030204" pitchFamily="18" charset="0"/>
                            <a:sym typeface="Comic Sans MS"/>
                          </a:rPr>
                        </m:ctrlPr>
                      </m:funcPr>
                      <m:fName>
                        <m:r>
                          <m:rPr>
                            <m:sty m:val="p"/>
                          </m:rPr>
                          <a:rPr lang="en-US" sz="2000">
                            <a:solidFill>
                              <a:srgbClr val="FEFEFE"/>
                            </a:solidFill>
                            <a:latin typeface="Cambria Math" panose="02040503050406030204" pitchFamily="18" charset="0"/>
                            <a:sym typeface="Comic Sans MS"/>
                          </a:rPr>
                          <m:t>ln</m:t>
                        </m:r>
                      </m:fName>
                      <m:e>
                        <m:d>
                          <m:dPr>
                            <m:ctrlPr>
                              <a:rPr lang="en-US" sz="2000" i="1">
                                <a:solidFill>
                                  <a:srgbClr val="FEFEFE"/>
                                </a:solidFill>
                                <a:latin typeface="Cambria Math" panose="02040503050406030204" pitchFamily="18" charset="0"/>
                                <a:sym typeface="Comic Sans MS"/>
                              </a:rPr>
                            </m:ctrlPr>
                          </m:dPr>
                          <m:e>
                            <m:r>
                              <m:rPr>
                                <m:sty m:val="p"/>
                              </m:rPr>
                              <a:rPr lang="en-US" sz="2000">
                                <a:solidFill>
                                  <a:srgbClr val="FEFEFE"/>
                                </a:solidFill>
                                <a:latin typeface="Cambria Math" panose="02040503050406030204" pitchFamily="18" charset="0"/>
                                <a:sym typeface="Comic Sans MS"/>
                              </a:rPr>
                              <m:t>Λ</m:t>
                            </m:r>
                          </m:e>
                        </m:d>
                      </m:e>
                    </m:func>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ea typeface="Cambria Math" panose="02040503050406030204" pitchFamily="18" charset="0"/>
                        <a:sym typeface="Comic Sans MS"/>
                      </a:rPr>
                      <m:t>33.23</m:t>
                    </m:r>
                  </m:oMath>
                </a14:m>
                <a:r>
                  <a:rPr lang="en-US" sz="2000" dirty="0">
                    <a:solidFill>
                      <a:srgbClr val="FEFEFE"/>
                    </a:solidFill>
                    <a:latin typeface="Comic Sans MS" panose="030F0902030302020204" pitchFamily="66" charset="0"/>
                    <a:sym typeface="Comic Sans MS"/>
                  </a:rPr>
                  <a:t>.</a:t>
                </a:r>
              </a:p>
              <a:p>
                <a:pPr marL="457200" lvl="0" indent="-355600" algn="just">
                  <a:lnSpc>
                    <a:spcPct val="115000"/>
                  </a:lnSpc>
                  <a:spcBef>
                    <a:spcPts val="1000"/>
                  </a:spcBef>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Resulting in: p-value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=2.88×</m:t>
                    </m:r>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10</m:t>
                        </m:r>
                      </m:e>
                      <m:sup>
                        <m:r>
                          <a:rPr lang="en-US" sz="2000" b="0" i="1" smtClean="0">
                            <a:solidFill>
                              <a:srgbClr val="FEFEFE"/>
                            </a:solidFill>
                            <a:latin typeface="Cambria Math" panose="02040503050406030204" pitchFamily="18" charset="0"/>
                            <a:ea typeface="Comic Sans MS"/>
                            <a:cs typeface="Comic Sans MS"/>
                            <a:sym typeface="Comic Sans MS"/>
                          </a:rPr>
                          <m:t>−7</m:t>
                        </m:r>
                      </m:sup>
                    </m:sSup>
                  </m:oMath>
                </a14:m>
                <a:r>
                  <a:rPr lang="en-US" sz="2000" dirty="0">
                    <a:solidFill>
                      <a:srgbClr val="FEFEFE"/>
                    </a:solidFill>
                    <a:latin typeface="Comic Sans MS" panose="030F0902030302020204" pitchFamily="66" charset="0"/>
                    <a:ea typeface="Comic Sans MS"/>
                    <a:cs typeface="Comic Sans MS"/>
                    <a:sym typeface="Comic Sans MS"/>
                  </a:rPr>
                  <a:t>; z-score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=5</m:t>
                    </m:r>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p:sp>
            <p:nvSpPr>
              <p:cNvPr id="3" name="Google Shape;98;g2ebeec5a5ef_1_5">
                <a:extLst>
                  <a:ext uri="{FF2B5EF4-FFF2-40B4-BE49-F238E27FC236}">
                    <a16:creationId xmlns:a16="http://schemas.microsoft.com/office/drawing/2014/main" id="{A86C5D44-3C99-9FF0-5AEF-73707BB62CBF}"/>
                  </a:ext>
                </a:extLst>
              </p:cNvPr>
              <p:cNvSpPr txBox="1">
                <a:spLocks noRot="1" noChangeAspect="1" noMove="1" noResize="1" noEditPoints="1" noAdjustHandles="1" noChangeArrowheads="1" noChangeShapeType="1" noTextEdit="1"/>
              </p:cNvSpPr>
              <p:nvPr/>
            </p:nvSpPr>
            <p:spPr>
              <a:xfrm>
                <a:off x="168667" y="1774114"/>
                <a:ext cx="6594963" cy="4673398"/>
              </a:xfrm>
              <a:prstGeom prst="rect">
                <a:avLst/>
              </a:prstGeom>
              <a:blipFill>
                <a:blip r:embed="rId3"/>
                <a:stretch>
                  <a:fillRect r="-962" b="-5149"/>
                </a:stretch>
              </a:blipFill>
              <a:ln>
                <a:noFill/>
              </a:ln>
            </p:spPr>
            <p:txBody>
              <a:bodyPr/>
              <a:lstStyle/>
              <a:p>
                <a:r>
                  <a:rPr lang="en-US">
                    <a:noFill/>
                  </a:rPr>
                  <a:t> </a:t>
                </a:r>
              </a:p>
            </p:txBody>
          </p:sp>
        </mc:Fallback>
      </mc:AlternateContent>
      <p:sp>
        <p:nvSpPr>
          <p:cNvPr id="5" name="TextBox 4">
            <a:extLst>
              <a:ext uri="{FF2B5EF4-FFF2-40B4-BE49-F238E27FC236}">
                <a16:creationId xmlns:a16="http://schemas.microsoft.com/office/drawing/2014/main" id="{CADB1B2F-E5E4-6145-0C38-ADB6B1D2E58D}"/>
              </a:ext>
            </a:extLst>
          </p:cNvPr>
          <p:cNvSpPr txBox="1"/>
          <p:nvPr/>
        </p:nvSpPr>
        <p:spPr>
          <a:xfrm>
            <a:off x="7864725" y="4827826"/>
            <a:ext cx="3334106" cy="707886"/>
          </a:xfrm>
          <a:prstGeom prst="rect">
            <a:avLst/>
          </a:prstGeom>
          <a:noFill/>
        </p:spPr>
        <p:txBody>
          <a:bodyPr wrap="square" rtlCol="0">
            <a:spAutoFit/>
          </a:bodyPr>
          <a:lstStyle/>
          <a:p>
            <a:r>
              <a:rPr lang="en-US" sz="2000" dirty="0">
                <a:latin typeface="Comic Sans MS" panose="030F0902030302020204" pitchFamily="66" charset="0"/>
              </a:rPr>
              <a:t>5-sigma! Discovery!</a:t>
            </a:r>
          </a:p>
          <a:p>
            <a:r>
              <a:rPr lang="en-US" sz="2000" dirty="0">
                <a:latin typeface="Comic Sans MS" panose="030F0902030302020204" pitchFamily="66" charset="0"/>
              </a:rPr>
              <a:t>(Evidence if only 3-sigma)</a:t>
            </a:r>
          </a:p>
        </p:txBody>
      </p:sp>
    </p:spTree>
    <p:extLst>
      <p:ext uri="{BB962C8B-B14F-4D97-AF65-F5344CB8AC3E}">
        <p14:creationId xmlns:p14="http://schemas.microsoft.com/office/powerpoint/2010/main" val="1243627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ebeec5a5ef_1_20"/>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PDF (PMF), CDF (CMF)</a:t>
            </a:r>
            <a:endParaRPr dirty="0">
              <a:latin typeface="Comic Sans MS"/>
              <a:ea typeface="Comic Sans MS"/>
              <a:cs typeface="Comic Sans MS"/>
              <a:sym typeface="Comic Sans MS"/>
            </a:endParaRPr>
          </a:p>
        </p:txBody>
      </p:sp>
      <mc:AlternateContent xmlns:mc="http://schemas.openxmlformats.org/markup-compatibility/2006">
        <mc:Choice xmlns:a14="http://schemas.microsoft.com/office/drawing/2010/main" Requires="a14">
          <p:sp>
            <p:nvSpPr>
              <p:cNvPr id="106" name="Google Shape;106;g2ebeec5a5ef_1_20"/>
              <p:cNvSpPr txBox="1"/>
              <p:nvPr/>
            </p:nvSpPr>
            <p:spPr>
              <a:xfrm>
                <a:off x="651473" y="2457738"/>
                <a:ext cx="6804900" cy="3040800"/>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PDF (PMF): probability distribution (mass) function,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𝑝</m:t>
                    </m:r>
                    <m:r>
                      <a:rPr lang="en-US" sz="2000" i="1" dirty="0" smtClean="0">
                        <a:solidFill>
                          <a:srgbClr val="FEFEFE"/>
                        </a:solidFill>
                        <a:latin typeface="Cambria Math" panose="02040503050406030204" pitchFamily="18" charset="0"/>
                        <a:ea typeface="Comic Sans MS"/>
                        <a:cs typeface="Comic Sans MS"/>
                        <a:sym typeface="Comic Sans MS"/>
                      </a:rPr>
                      <m:t>(</m:t>
                    </m:r>
                    <m:r>
                      <a:rPr lang="en-US" sz="2000" i="1" dirty="0" smtClean="0">
                        <a:solidFill>
                          <a:srgbClr val="FEFEFE"/>
                        </a:solidFill>
                        <a:latin typeface="Cambria Math" panose="02040503050406030204" pitchFamily="18" charset="0"/>
                        <a:ea typeface="Comic Sans MS"/>
                        <a:cs typeface="Comic Sans MS"/>
                        <a:sym typeface="Comic Sans MS"/>
                      </a:rPr>
                      <m:t>𝑥</m:t>
                    </m:r>
                    <m:r>
                      <a:rPr lang="en-US" sz="2000" i="1" dirty="0"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describes how the possible values of the random variable,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panose="030F0902030302020204" pitchFamily="66" charset="0"/>
                    <a:ea typeface="Comic Sans MS"/>
                    <a:cs typeface="Comic Sans MS"/>
                    <a:sym typeface="Comic Sans MS"/>
                  </a:rPr>
                  <a:t>, are distributed (main description of the distribution).</a:t>
                </a:r>
              </a:p>
              <a:p>
                <a:pPr marL="457200" lvl="0" indent="-355600" algn="just" rtl="0">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CDF (CMF): cumulative distribution (mass) function,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𝑃</m:t>
                    </m:r>
                    <m:r>
                      <a:rPr lang="en-US" sz="2000" i="1" dirty="0" smtClean="0">
                        <a:solidFill>
                          <a:srgbClr val="FEFEFE"/>
                        </a:solidFill>
                        <a:latin typeface="Cambria Math" panose="02040503050406030204" pitchFamily="18" charset="0"/>
                        <a:ea typeface="Comic Sans MS"/>
                        <a:cs typeface="Comic Sans MS"/>
                        <a:sym typeface="Comic Sans MS"/>
                      </a:rPr>
                      <m:t>(</m:t>
                    </m:r>
                    <m:r>
                      <a:rPr lang="en-US" sz="2000" i="1" dirty="0" smtClean="0">
                        <a:solidFill>
                          <a:srgbClr val="FEFEFE"/>
                        </a:solidFill>
                        <a:latin typeface="Cambria Math" panose="02040503050406030204" pitchFamily="18" charset="0"/>
                        <a:ea typeface="Comic Sans MS"/>
                        <a:cs typeface="Comic Sans MS"/>
                        <a:sym typeface="Comic Sans MS"/>
                      </a:rPr>
                      <m:t>𝑥</m:t>
                    </m:r>
                    <m:r>
                      <a:rPr lang="en-US" sz="2000" i="1" dirty="0" smtClean="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describes the probability of the random variable having values less or equal than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𝑥</m:t>
                    </m:r>
                  </m:oMath>
                </a14:m>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𝑃</m:t>
                    </m:r>
                    <m:d>
                      <m:dPr>
                        <m:ctrlPr>
                          <a:rPr lang="en-US" sz="2000" i="1" dirty="0" smtClean="0">
                            <a:solidFill>
                              <a:srgbClr val="FEFEFE"/>
                            </a:solidFill>
                            <a:latin typeface="Cambria Math" panose="02040503050406030204" pitchFamily="18" charset="0"/>
                            <a:ea typeface="Comic Sans MS"/>
                            <a:cs typeface="Comic Sans MS"/>
                            <a:sym typeface="Comic Sans MS"/>
                          </a:rPr>
                        </m:ctrlPr>
                      </m:dPr>
                      <m:e>
                        <m:sSub>
                          <m:sSubPr>
                            <m:ctrlPr>
                              <a:rPr lang="en-US" sz="2000" b="0" i="1" dirty="0" smtClean="0">
                                <a:solidFill>
                                  <a:srgbClr val="FEFEFE"/>
                                </a:solidFill>
                                <a:latin typeface="Cambria Math" panose="02040503050406030204" pitchFamily="18" charset="0"/>
                                <a:ea typeface="Comic Sans MS"/>
                                <a:cs typeface="Comic Sans MS"/>
                                <a:sym typeface="Comic Sans MS"/>
                              </a:rPr>
                            </m:ctrlPr>
                          </m:sSubPr>
                          <m:e>
                            <m:r>
                              <a:rPr lang="en-US" sz="2000" i="1" dirty="0" err="1" smtClean="0">
                                <a:solidFill>
                                  <a:srgbClr val="FEFEFE"/>
                                </a:solidFill>
                                <a:latin typeface="Cambria Math" panose="02040503050406030204" pitchFamily="18" charset="0"/>
                                <a:ea typeface="Comic Sans MS"/>
                                <a:cs typeface="Comic Sans MS"/>
                                <a:sym typeface="Comic Sans MS"/>
                              </a:rPr>
                              <m:t>𝑥</m:t>
                            </m:r>
                          </m:e>
                          <m:sub>
                            <m:r>
                              <m:rPr>
                                <m:sty m:val="p"/>
                              </m:rPr>
                              <a:rPr lang="en-US" sz="2000" b="0" i="0" dirty="0" smtClean="0">
                                <a:solidFill>
                                  <a:srgbClr val="FEFEFE"/>
                                </a:solidFill>
                                <a:latin typeface="Cambria Math" panose="02040503050406030204" pitchFamily="18" charset="0"/>
                                <a:ea typeface="Comic Sans MS"/>
                                <a:cs typeface="Comic Sans MS"/>
                                <a:sym typeface="Comic Sans MS"/>
                              </a:rPr>
                              <m:t>max</m:t>
                            </m:r>
                          </m:sub>
                        </m:sSub>
                      </m:e>
                    </m:d>
                    <m:r>
                      <a:rPr lang="en-US" sz="2000" b="0" i="1" dirty="0" smtClean="0">
                        <a:solidFill>
                          <a:srgbClr val="FEFEFE"/>
                        </a:solidFill>
                        <a:latin typeface="Cambria Math" panose="02040503050406030204" pitchFamily="18" charset="0"/>
                        <a:ea typeface="Comic Sans MS"/>
                        <a:cs typeface="Comic Sans MS"/>
                        <a:sym typeface="Comic Sans MS"/>
                      </a:rPr>
                      <m:t>=1</m:t>
                    </m:r>
                  </m:oMath>
                </a14:m>
                <a:r>
                  <a:rPr lang="en-US" sz="2000" dirty="0">
                    <a:solidFill>
                      <a:srgbClr val="FEFEFE"/>
                    </a:solidFill>
                    <a:latin typeface="Comic Sans MS" panose="030F0902030302020204" pitchFamily="66" charset="0"/>
                    <a:ea typeface="Comic Sans MS"/>
                    <a:cs typeface="Comic Sans MS"/>
                    <a:sym typeface="Comic Sans MS"/>
                  </a:rPr>
                  <a:t> for CMF,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𝑃</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e>
                    </m:d>
                    <m:r>
                      <a:rPr lang="en-US" sz="2000" b="0" i="1" smtClean="0">
                        <a:solidFill>
                          <a:srgbClr val="FEFEFE"/>
                        </a:solidFill>
                        <a:latin typeface="Cambria Math" panose="02040503050406030204" pitchFamily="18" charset="0"/>
                        <a:ea typeface="Comic Sans MS"/>
                        <a:cs typeface="Comic Sans MS"/>
                        <a:sym typeface="Comic Sans MS"/>
                      </a:rPr>
                      <m:t>=1</m:t>
                    </m:r>
                  </m:oMath>
                </a14:m>
                <a:r>
                  <a:rPr lang="en-US" sz="2000" dirty="0">
                    <a:solidFill>
                      <a:srgbClr val="FEFEFE"/>
                    </a:solidFill>
                    <a:latin typeface="Comic Sans MS" panose="030F0902030302020204" pitchFamily="66" charset="0"/>
                    <a:ea typeface="Comic Sans MS"/>
                    <a:cs typeface="Comic Sans MS"/>
                    <a:sym typeface="Comic Sans MS"/>
                  </a:rPr>
                  <a:t> for CDF.</a:t>
                </a:r>
                <a:endParaRPr sz="2000" dirty="0">
                  <a:solidFill>
                    <a:srgbClr val="FEFEFE"/>
                  </a:solidFill>
                  <a:latin typeface="Comic Sans MS" panose="030F0902030302020204" pitchFamily="66" charset="0"/>
                  <a:ea typeface="Comic Sans MS"/>
                  <a:cs typeface="Comic Sans MS"/>
                  <a:sym typeface="Comic Sans MS"/>
                </a:endParaRPr>
              </a:p>
            </p:txBody>
          </p:sp>
        </mc:Choice>
        <mc:Fallback>
          <p:sp>
            <p:nvSpPr>
              <p:cNvPr id="106" name="Google Shape;106;g2ebeec5a5ef_1_20"/>
              <p:cNvSpPr txBox="1">
                <a:spLocks noRot="1" noChangeAspect="1" noMove="1" noResize="1" noEditPoints="1" noAdjustHandles="1" noChangeArrowheads="1" noChangeShapeType="1" noTextEdit="1"/>
              </p:cNvSpPr>
              <p:nvPr/>
            </p:nvSpPr>
            <p:spPr>
              <a:xfrm>
                <a:off x="651473" y="2457738"/>
                <a:ext cx="6804900" cy="3040800"/>
              </a:xfrm>
              <a:prstGeom prst="rect">
                <a:avLst/>
              </a:prstGeom>
              <a:blipFill>
                <a:blip r:embed="rId3"/>
                <a:stretch>
                  <a:fillRect t="-417" r="-931" b="-4167"/>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E34FC527-D48B-C729-F86C-8C2A77800A8A}"/>
              </a:ext>
            </a:extLst>
          </p:cNvPr>
          <p:cNvPicPr>
            <a:picLocks noChangeAspect="1"/>
          </p:cNvPicPr>
          <p:nvPr/>
        </p:nvPicPr>
        <p:blipFill>
          <a:blip r:embed="rId4"/>
          <a:stretch>
            <a:fillRect/>
          </a:stretch>
        </p:blipFill>
        <p:spPr>
          <a:xfrm>
            <a:off x="7464919" y="2350142"/>
            <a:ext cx="4605056" cy="3639290"/>
          </a:xfrm>
          <a:prstGeom prst="rect">
            <a:avLst/>
          </a:prstGeom>
        </p:spPr>
      </p:pic>
      <p:pic>
        <p:nvPicPr>
          <p:cNvPr id="6" name="Picture 5">
            <a:extLst>
              <a:ext uri="{FF2B5EF4-FFF2-40B4-BE49-F238E27FC236}">
                <a16:creationId xmlns:a16="http://schemas.microsoft.com/office/drawing/2014/main" id="{45228F7D-1E0F-3E7D-7F99-7DBD481BEDBB}"/>
              </a:ext>
            </a:extLst>
          </p:cNvPr>
          <p:cNvPicPr>
            <a:picLocks noChangeAspect="1"/>
          </p:cNvPicPr>
          <p:nvPr/>
        </p:nvPicPr>
        <p:blipFill>
          <a:blip r:embed="rId5"/>
          <a:stretch>
            <a:fillRect/>
          </a:stretch>
        </p:blipFill>
        <p:spPr>
          <a:xfrm>
            <a:off x="7523807" y="2350142"/>
            <a:ext cx="4546168" cy="36392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g2ebeec5a5ef_1_20"/>
          <p:cNvSpPr txBox="1">
            <a:spLocks noGrp="1"/>
          </p:cNvSpPr>
          <p:nvPr>
            <p:ph type="title"/>
          </p:nvPr>
        </p:nvSpPr>
        <p:spPr>
          <a:xfrm>
            <a:off x="2231111" y="622717"/>
            <a:ext cx="7729800" cy="1188600"/>
          </a:xfrm>
          <a:prstGeom prst="rect">
            <a:avLst/>
          </a:prstGeom>
        </p:spPr>
        <p:txBody>
          <a:bodyPr spcFirstLastPara="1" wrap="square" lIns="182875" tIns="182875" rIns="182875" bIns="182875" anchor="ctr" anchorCtr="0">
            <a:normAutofit/>
          </a:bodyPr>
          <a:lstStyle/>
          <a:p>
            <a:pPr marL="0" lvl="0" indent="0" algn="ctr" rtl="0">
              <a:spcBef>
                <a:spcPts val="0"/>
              </a:spcBef>
              <a:spcAft>
                <a:spcPts val="0"/>
              </a:spcAft>
              <a:buNone/>
            </a:pPr>
            <a:r>
              <a:rPr lang="en-US" dirty="0">
                <a:latin typeface="Comic Sans MS"/>
                <a:ea typeface="Comic Sans MS"/>
                <a:cs typeface="Comic Sans MS"/>
                <a:sym typeface="Comic Sans MS"/>
              </a:rPr>
              <a:t>Mean, Variance, Standard Deviation, Median, and Mean Absolute Deviation</a:t>
            </a:r>
            <a:endParaRPr dirty="0">
              <a:latin typeface="Comic Sans MS"/>
              <a:ea typeface="Comic Sans MS"/>
              <a:cs typeface="Comic Sans MS"/>
              <a:sym typeface="Comic Sans MS"/>
            </a:endParaRPr>
          </a:p>
        </p:txBody>
      </p:sp>
      <mc:AlternateContent xmlns:mc="http://schemas.openxmlformats.org/markup-compatibility/2006" xmlns:a14="http://schemas.microsoft.com/office/drawing/2010/main">
        <mc:Choice Requires="a14">
          <p:sp>
            <p:nvSpPr>
              <p:cNvPr id="106" name="Google Shape;106;g2ebeec5a5ef_1_20"/>
              <p:cNvSpPr txBox="1"/>
              <p:nvPr/>
            </p:nvSpPr>
            <p:spPr>
              <a:xfrm>
                <a:off x="651473" y="2316804"/>
                <a:ext cx="6287712" cy="3937592"/>
              </a:xfrm>
              <a:prstGeom prst="rect">
                <a:avLst/>
              </a:prstGeom>
              <a:noFill/>
              <a:ln>
                <a:noFill/>
              </a:ln>
            </p:spPr>
            <p:txBody>
              <a:bodyPr spcFirstLastPara="1" wrap="square" lIns="91425" tIns="91425" rIns="91425" bIns="91425" anchor="t" anchorCtr="0">
                <a:noAutofit/>
              </a:bodyPr>
              <a:lstStyle/>
              <a:p>
                <a:pPr marL="457200" lvl="0" indent="-355600" algn="just" rtl="0">
                  <a:lnSpc>
                    <a:spcPct val="115000"/>
                  </a:lnSpc>
                  <a:spcBef>
                    <a:spcPts val="0"/>
                  </a:spcBef>
                  <a:spcAft>
                    <a:spcPts val="15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Mean:</a:t>
                </a:r>
              </a:p>
              <a:p>
                <a:pPr marL="101600" lvl="0" algn="just" rtl="0">
                  <a:lnSpc>
                    <a:spcPct val="115000"/>
                  </a:lnSpc>
                  <a:spcBef>
                    <a:spcPts val="0"/>
                  </a:spcBef>
                  <a:spcAft>
                    <a:spcPts val="150"/>
                  </a:spcAft>
                  <a:buClr>
                    <a:srgbClr val="FEFEFE"/>
                  </a:buClr>
                  <a:buSzPts val="2000"/>
                </a:pPr>
                <a:r>
                  <a:rPr lang="en-US" sz="2000" i="1" dirty="0">
                    <a:solidFill>
                      <a:srgbClr val="FEFEFE"/>
                    </a:solidFill>
                    <a:latin typeface="Comic Sans MS" panose="030F0902030302020204" pitchFamily="66" charset="0"/>
                    <a:sym typeface="Comic Sans MS"/>
                  </a:rPr>
                  <a:t>	Sample: </a:t>
                </a:r>
                <a14:m>
                  <m:oMath xmlns:m="http://schemas.openxmlformats.org/officeDocument/2006/math">
                    <m:acc>
                      <m:accPr>
                        <m:chr m:val="̅"/>
                        <m:ctrlPr>
                          <a:rPr lang="vi-VN" sz="2000" b="0" i="1" smtClean="0">
                            <a:solidFill>
                              <a:srgbClr val="FEFEFE"/>
                            </a:solidFill>
                            <a:latin typeface="Cambria Math" panose="02040503050406030204" pitchFamily="18" charset="0"/>
                            <a:sym typeface="Comic Sans MS"/>
                          </a:rPr>
                        </m:ctrlPr>
                      </m:accPr>
                      <m:e>
                        <m:r>
                          <a:rPr lang="en-US" sz="2000" b="0" i="1" smtClean="0">
                            <a:solidFill>
                              <a:srgbClr val="FEFEFE"/>
                            </a:solidFill>
                            <a:latin typeface="Cambria Math" panose="02040503050406030204" pitchFamily="18" charset="0"/>
                            <a:sym typeface="Comic Sans MS"/>
                          </a:rPr>
                          <m:t>𝑥</m:t>
                        </m:r>
                      </m:e>
                    </m:acc>
                    <m:r>
                      <a:rPr lang="vi-VN" sz="2000" b="0" i="1" smtClean="0">
                        <a:solidFill>
                          <a:srgbClr val="FEFEFE"/>
                        </a:solidFill>
                        <a:latin typeface="Cambria Math" panose="02040503050406030204" pitchFamily="18" charset="0"/>
                        <a:sym typeface="Comic Sans MS"/>
                      </a:rPr>
                      <m:t>=</m:t>
                    </m:r>
                    <m:f>
                      <m:fPr>
                        <m:ctrlPr>
                          <a:rPr lang="vi-VN" sz="2000" b="0" i="1" smtClean="0">
                            <a:solidFill>
                              <a:srgbClr val="FEFEFE"/>
                            </a:solidFill>
                            <a:latin typeface="Cambria Math" panose="02040503050406030204" pitchFamily="18" charset="0"/>
                            <a:sym typeface="Comic Sans MS"/>
                          </a:rPr>
                        </m:ctrlPr>
                      </m:fPr>
                      <m:num>
                        <m:nary>
                          <m:naryPr>
                            <m:chr m:val="∑"/>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x</m:t>
                            </m:r>
                          </m:e>
                        </m:nary>
                      </m:num>
                      <m:den>
                        <m:r>
                          <m:rPr>
                            <m:sty m:val="p"/>
                          </m:rPr>
                          <a:rPr lang="vi-VN" sz="2000" i="1" smtClean="0">
                            <a:solidFill>
                              <a:srgbClr val="FEFEFE"/>
                            </a:solidFill>
                            <a:latin typeface="Cambria Math" panose="02040503050406030204" pitchFamily="18" charset="0"/>
                            <a:sym typeface="Comic Sans MS"/>
                          </a:rPr>
                          <m:t>N</m:t>
                        </m:r>
                      </m:den>
                    </m:f>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0"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d>
                      <m:dPr>
                        <m:begChr m:val="⟨"/>
                        <m:endChr m:val="⟩"/>
                        <m:ctrlPr>
                          <a:rPr lang="en-US" sz="2000" i="1">
                            <a:solidFill>
                              <a:srgbClr val="FEFEFE"/>
                            </a:solidFill>
                            <a:latin typeface="Cambria Math" panose="02040503050406030204" pitchFamily="18" charset="0"/>
                            <a:sym typeface="Comic Sans MS"/>
                          </a:rPr>
                        </m:ctrlPr>
                      </m:dPr>
                      <m:e>
                        <m:r>
                          <m:rPr>
                            <m:sty m:val="p"/>
                          </m:rPr>
                          <a:rPr lang="en-US" sz="2000" i="1">
                            <a:solidFill>
                              <a:srgbClr val="FEFEFE"/>
                            </a:solidFill>
                            <a:latin typeface="Cambria Math" panose="02040503050406030204" pitchFamily="18" charset="0"/>
                            <a:sym typeface="Comic Sans MS"/>
                          </a:rPr>
                          <m:t>x</m:t>
                        </m:r>
                      </m:e>
                    </m:d>
                    <m:r>
                      <a:rPr lang="vi-VN" sz="2000" b="0" i="0" smtClean="0">
                        <a:solidFill>
                          <a:srgbClr val="FEFEFE"/>
                        </a:solidFill>
                        <a:latin typeface="Cambria Math" panose="02040503050406030204" pitchFamily="18" charset="0"/>
                        <a:sym typeface="Comic Sans MS"/>
                      </a:rPr>
                      <m:t>=</m:t>
                    </m:r>
                    <m:nary>
                      <m:naryPr>
                        <m:chr m:val="∑"/>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p</m:t>
                        </m:r>
                        <m:d>
                          <m:dPr>
                            <m:ctrlPr>
                              <a:rPr lang="vi-VN"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e>
                        </m:d>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x</m:t>
                        </m:r>
                        <m:r>
                          <a:rPr lang="vi-VN" sz="2000" b="0" i="1" smtClean="0">
                            <a:solidFill>
                              <a:srgbClr val="FEFEFE"/>
                            </a:solidFill>
                            <a:latin typeface="Cambria Math" panose="02040503050406030204" pitchFamily="18" charset="0"/>
                            <a:sym typeface="Comic Sans MS"/>
                          </a:rPr>
                          <m:t>= </m:t>
                        </m:r>
                        <m:nary>
                          <m:naryPr>
                            <m:limLoc m:val="undOvr"/>
                            <m:subHide m:val="on"/>
                            <m:supHide m:val="on"/>
                            <m:ctrlPr>
                              <a:rPr lang="vi-VN" sz="2000" b="0" i="1" smtClean="0">
                                <a:solidFill>
                                  <a:srgbClr val="FEFEFE"/>
                                </a:solidFill>
                                <a:latin typeface="Cambria Math" panose="02040503050406030204" pitchFamily="18" charset="0"/>
                                <a:sym typeface="Comic Sans MS"/>
                              </a:rPr>
                            </m:ctrlPr>
                          </m:naryPr>
                          <m:sub/>
                          <m:sup/>
                          <m:e>
                            <m:r>
                              <m:rPr>
                                <m:sty m:val="p"/>
                              </m:rPr>
                              <a:rPr lang="vi-VN" sz="2000" i="1">
                                <a:solidFill>
                                  <a:srgbClr val="FEFEFE"/>
                                </a:solidFill>
                                <a:latin typeface="Cambria Math" panose="02040503050406030204" pitchFamily="18" charset="0"/>
                                <a:sym typeface="Comic Sans MS"/>
                              </a:rPr>
                              <m:t>p</m:t>
                            </m:r>
                            <m:d>
                              <m:dPr>
                                <m:ctrlPr>
                                  <a:rPr lang="vi-VN"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e>
                            </m:d>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x</m:t>
                            </m:r>
                            <m:r>
                              <a:rPr lang="vi-VN" sz="2000" b="0" i="1" smtClean="0">
                                <a:solidFill>
                                  <a:srgbClr val="FEFEFE"/>
                                </a:solidFill>
                                <a:latin typeface="Cambria Math" panose="02040503050406030204" pitchFamily="18" charset="0"/>
                                <a:sym typeface="Comic Sans MS"/>
                              </a:rPr>
                              <m:t>.</m:t>
                            </m:r>
                            <m:r>
                              <m:rPr>
                                <m:sty m:val="p"/>
                              </m:rPr>
                              <a:rPr lang="vi-VN" sz="2000" i="1">
                                <a:solidFill>
                                  <a:srgbClr val="FEFEFE"/>
                                </a:solidFill>
                                <a:latin typeface="Cambria Math" panose="02040503050406030204" pitchFamily="18" charset="0"/>
                                <a:sym typeface="Comic Sans MS"/>
                              </a:rPr>
                              <m:t>dx</m:t>
                            </m:r>
                          </m:e>
                        </m:nary>
                      </m:e>
                    </m:nary>
                  </m:oMath>
                </a14:m>
                <a:endParaRPr lang="en-US" sz="2000" dirty="0">
                  <a:solidFill>
                    <a:srgbClr val="FEFEFE"/>
                  </a:solidFill>
                  <a:latin typeface="Comic Sans MS" panose="030F0902030302020204" pitchFamily="66" charset="0"/>
                  <a:ea typeface="Comic Sans MS"/>
                  <a:cs typeface="Comic Sans MS"/>
                  <a:sym typeface="Comic Sans MS"/>
                </a:endParaRPr>
              </a:p>
              <a:p>
                <a:pPr marL="457200" lvl="0" indent="-355600" algn="just" rtl="0">
                  <a:lnSpc>
                    <a:spcPct val="115000"/>
                  </a:lnSpc>
                  <a:spcBef>
                    <a:spcPts val="0"/>
                  </a:spcBef>
                  <a:spcAft>
                    <a:spcPts val="15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Variance:</a:t>
                </a: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Sample:</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sSup>
                      <m:sSupPr>
                        <m:ctrlPr>
                          <a:rPr lang="en-US" sz="2000" b="0" i="1" smtClean="0">
                            <a:solidFill>
                              <a:srgbClr val="FEFEFE"/>
                            </a:solidFill>
                            <a:latin typeface="Cambria Math" panose="02040503050406030204" pitchFamily="18" charset="0"/>
                            <a:ea typeface="Comic Sans MS"/>
                            <a:cs typeface="Comic Sans MS"/>
                            <a:sym typeface="Comic Sans MS"/>
                          </a:rPr>
                        </m:ctrlPr>
                      </m:sSupPr>
                      <m:e>
                        <m:r>
                          <a:rPr lang="en-US" sz="2000" b="0" i="1" smtClean="0">
                            <a:solidFill>
                              <a:srgbClr val="FEFEFE"/>
                            </a:solidFill>
                            <a:latin typeface="Cambria Math" panose="02040503050406030204" pitchFamily="18" charset="0"/>
                            <a:ea typeface="Comic Sans MS"/>
                            <a:cs typeface="Comic Sans MS"/>
                            <a:sym typeface="Comic Sans MS"/>
                          </a:rPr>
                          <m:t>𝑠</m:t>
                        </m:r>
                      </m:e>
                      <m:sup>
                        <m:r>
                          <a:rPr lang="en-US" sz="2000" b="0" i="1" smtClean="0">
                            <a:solidFill>
                              <a:srgbClr val="FEFEFE"/>
                            </a:solidFill>
                            <a:latin typeface="Cambria Math" panose="02040503050406030204" pitchFamily="18" charset="0"/>
                            <a:ea typeface="Comic Sans MS"/>
                            <a:cs typeface="Comic Sans MS"/>
                            <a:sym typeface="Comic Sans MS"/>
                          </a:rPr>
                          <m:t>2</m:t>
                        </m:r>
                      </m:sup>
                    </m:sSup>
                    <m:r>
                      <a:rPr lang="en-US" sz="2000" b="0" i="1" smtClean="0">
                        <a:solidFill>
                          <a:srgbClr val="FEFEFE"/>
                        </a:solidFill>
                        <a:latin typeface="Cambria Math" panose="02040503050406030204" pitchFamily="18" charset="0"/>
                        <a:ea typeface="Comic Sans MS"/>
                        <a:cs typeface="Comic Sans MS"/>
                        <a:sym typeface="Comic Sans MS"/>
                      </a:rPr>
                      <m:t>=</m:t>
                    </m:r>
                    <m:f>
                      <m:fPr>
                        <m:ctrlPr>
                          <a:rPr lang="vi-VN" sz="2000" i="1">
                            <a:solidFill>
                              <a:srgbClr val="FEFEFE"/>
                            </a:solidFill>
                            <a:latin typeface="Cambria Math" panose="02040503050406030204" pitchFamily="18" charset="0"/>
                            <a:sym typeface="Comic Sans MS"/>
                          </a:rPr>
                        </m:ctrlPr>
                      </m:fPr>
                      <m:num>
                        <m:nary>
                          <m:naryPr>
                            <m:chr m:val="∑"/>
                            <m:subHide m:val="on"/>
                            <m:supHide m:val="on"/>
                            <m:ctrlPr>
                              <a:rPr lang="vi-VN" sz="2000" i="1">
                                <a:solidFill>
                                  <a:srgbClr val="FEFEFE"/>
                                </a:solidFill>
                                <a:latin typeface="Cambria Math" panose="02040503050406030204" pitchFamily="18" charset="0"/>
                                <a:sym typeface="Comic Sans MS"/>
                              </a:rPr>
                            </m:ctrlPr>
                          </m:naryPr>
                          <m:sub/>
                          <m:sup/>
                          <m:e>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m:rPr>
                                        <m:sty m:val="p"/>
                                      </m:rPr>
                                      <a:rPr lang="vi-VN" sz="2000" i="1">
                                        <a:solidFill>
                                          <a:srgbClr val="FEFEFE"/>
                                        </a:solidFill>
                                        <a:latin typeface="Cambria Math" panose="02040503050406030204" pitchFamily="18" charset="0"/>
                                        <a:sym typeface="Comic Sans MS"/>
                                      </a:rPr>
                                      <m:t>x</m:t>
                                    </m:r>
                                    <m:r>
                                      <a:rPr lang="en-US" sz="2000" b="0" i="1" smtClean="0">
                                        <a:solidFill>
                                          <a:srgbClr val="FEFEFE"/>
                                        </a:solidFill>
                                        <a:latin typeface="Cambria Math" panose="02040503050406030204" pitchFamily="18" charset="0"/>
                                        <a:sym typeface="Comic Sans MS"/>
                                      </a:rPr>
                                      <m:t>−</m:t>
                                    </m:r>
                                    <m:acc>
                                      <m:accPr>
                                        <m:chr m:val="̅"/>
                                        <m:ctrlPr>
                                          <a:rPr lang="en-US" sz="2000" i="1">
                                            <a:solidFill>
                                              <a:srgbClr val="FEFEFE"/>
                                            </a:solidFill>
                                            <a:latin typeface="Cambria Math" panose="02040503050406030204" pitchFamily="18" charset="0"/>
                                            <a:sym typeface="Comic Sans MS"/>
                                          </a:rPr>
                                        </m:ctrlPr>
                                      </m:accPr>
                                      <m:e>
                                        <m:r>
                                          <a:rPr lang="en-US" sz="2000" i="1">
                                            <a:solidFill>
                                              <a:srgbClr val="FEFEFE"/>
                                            </a:solidFill>
                                            <a:latin typeface="Cambria Math" panose="02040503050406030204" pitchFamily="18" charset="0"/>
                                            <a:sym typeface="Comic Sans MS"/>
                                          </a:rPr>
                                          <m:t>𝑥</m:t>
                                        </m:r>
                                      </m:e>
                                    </m:acc>
                                  </m:e>
                                </m:d>
                              </m:e>
                              <m:sup>
                                <m:r>
                                  <a:rPr lang="en-US" sz="2000" b="0" i="1" smtClean="0">
                                    <a:solidFill>
                                      <a:srgbClr val="FEFEFE"/>
                                    </a:solidFill>
                                    <a:latin typeface="Cambria Math" panose="02040503050406030204" pitchFamily="18" charset="0"/>
                                    <a:sym typeface="Comic Sans MS"/>
                                  </a:rPr>
                                  <m:t>2</m:t>
                                </m:r>
                              </m:sup>
                            </m:sSup>
                          </m:e>
                        </m:nary>
                      </m:num>
                      <m:den>
                        <m:r>
                          <m:rPr>
                            <m:sty m:val="p"/>
                          </m:rPr>
                          <a:rPr lang="vi-VN" sz="2000" i="1">
                            <a:solidFill>
                              <a:srgbClr val="FEFEFE"/>
                            </a:solidFill>
                            <a:latin typeface="Cambria Math" panose="02040503050406030204" pitchFamily="18" charset="0"/>
                            <a:sym typeface="Comic Sans MS"/>
                          </a:rPr>
                          <m:t>N</m:t>
                        </m:r>
                        <m:r>
                          <a:rPr lang="en-US" sz="2000" b="0" i="1" smtClean="0">
                            <a:solidFill>
                              <a:srgbClr val="FEFEFE"/>
                            </a:solidFill>
                            <a:latin typeface="Cambria Math" panose="02040503050406030204" pitchFamily="18" charset="0"/>
                            <a:sym typeface="Comic Sans MS"/>
                          </a:rPr>
                          <m:t>−1</m:t>
                        </m:r>
                      </m:den>
                    </m:f>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0" algn="just" rtl="0">
                  <a:lnSpc>
                    <a:spcPct val="115000"/>
                  </a:lnSpc>
                  <a:spcBef>
                    <a:spcPts val="0"/>
                  </a:spcBef>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 </a:t>
                </a: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d>
                      <m:dPr>
                        <m:begChr m:val="⟨"/>
                        <m:endChr m:val="⟩"/>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sSup>
                          <m:sSup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r>
                                  <a:rPr lang="en-US" sz="2000" b="0" i="1" smtClean="0">
                                    <a:solidFill>
                                      <a:srgbClr val="FEFEFE"/>
                                    </a:solidFill>
                                    <a:latin typeface="Cambria Math" panose="02040503050406030204" pitchFamily="18" charset="0"/>
                                    <a:ea typeface="Cambria Math" panose="02040503050406030204" pitchFamily="18" charset="0"/>
                                    <a:sym typeface="Comic Sans MS"/>
                                  </a:rPr>
                                  <m:t>−</m:t>
                                </m:r>
                                <m:d>
                                  <m:dPr>
                                    <m:begChr m:val="⟨"/>
                                    <m:endChr m:val="⟩"/>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sym typeface="Comic Sans MS"/>
                                      </a:rPr>
                                      <m:t>𝑥</m:t>
                                    </m:r>
                                  </m:e>
                                </m:d>
                              </m:e>
                            </m:d>
                          </m:e>
                          <m:sup>
                            <m:r>
                              <a:rPr lang="en-US" sz="2000" b="0" i="1" smtClean="0">
                                <a:solidFill>
                                  <a:srgbClr val="FEFEFE"/>
                                </a:solidFill>
                                <a:latin typeface="Cambria Math" panose="02040503050406030204" pitchFamily="18" charset="0"/>
                                <a:ea typeface="Cambria Math" panose="02040503050406030204" pitchFamily="18" charset="0"/>
                                <a:sym typeface="Comic Sans MS"/>
                              </a:rPr>
                              <m:t>2</m:t>
                            </m:r>
                          </m:sup>
                        </m:sSup>
                      </m:e>
                    </m:d>
                  </m:oMath>
                </a14:m>
                <a:endParaRPr lang="en-US" sz="2000" i="1" dirty="0">
                  <a:solidFill>
                    <a:srgbClr val="FEFEFE"/>
                  </a:solidFill>
                  <a:latin typeface="Comic Sans MS" panose="030F0902030302020204" pitchFamily="66" charset="0"/>
                  <a:ea typeface="Comic Sans MS"/>
                  <a:cs typeface="Comic Sans MS"/>
                  <a:sym typeface="Comic Sans MS"/>
                </a:endParaRPr>
              </a:p>
              <a:p>
                <a:pPr marL="444500" lvl="0" indent="-342900" algn="just" rtl="0">
                  <a:lnSpc>
                    <a:spcPct val="115000"/>
                  </a:lnSpc>
                  <a:spcBef>
                    <a:spcPts val="0"/>
                  </a:spcBef>
                  <a:spcAft>
                    <a:spcPts val="150"/>
                  </a:spcAft>
                  <a:buClr>
                    <a:srgbClr val="FEFEFE"/>
                  </a:buClr>
                  <a:buSzPts val="2000"/>
                  <a:buFont typeface="Arial" panose="020B0604020202020204" pitchFamily="34" charset="0"/>
                  <a:buChar char="•"/>
                </a:pPr>
                <a:r>
                  <a:rPr lang="en-US" sz="2000" dirty="0">
                    <a:solidFill>
                      <a:srgbClr val="FEFEFE"/>
                    </a:solidFill>
                    <a:latin typeface="Comic Sans MS" panose="030F0902030302020204" pitchFamily="66" charset="0"/>
                    <a:ea typeface="Comic Sans MS"/>
                    <a:cs typeface="Comic Sans MS"/>
                    <a:sym typeface="Comic Sans MS"/>
                  </a:rPr>
                  <a:t>Standard Deviation (std)</a:t>
                </a: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Sample:</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𝑠</m:t>
                    </m:r>
                    <m:r>
                      <a:rPr lang="en-US" sz="2000" b="0" i="1" smtClean="0">
                        <a:solidFill>
                          <a:srgbClr val="FEFEFE"/>
                        </a:solidFill>
                        <a:latin typeface="Cambria Math" panose="02040503050406030204" pitchFamily="18" charset="0"/>
                        <a:ea typeface="Comic Sans MS"/>
                        <a:cs typeface="Comic Sans MS"/>
                        <a:sym typeface="Comic Sans MS"/>
                      </a:rPr>
                      <m:t>= </m:t>
                    </m:r>
                    <m:rad>
                      <m:radPr>
                        <m:degHide m:val="on"/>
                        <m:ctrlPr>
                          <a:rPr lang="en-US" sz="2000" b="0" i="1" smtClean="0">
                            <a:solidFill>
                              <a:srgbClr val="FEFEFE"/>
                            </a:solidFill>
                            <a:latin typeface="Cambria Math" panose="02040503050406030204" pitchFamily="18" charset="0"/>
                            <a:sym typeface="Comic Sans MS"/>
                          </a:rPr>
                        </m:ctrlPr>
                      </m:radPr>
                      <m:deg/>
                      <m:e>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𝑠</m:t>
                            </m:r>
                          </m:e>
                          <m:sup>
                            <m:r>
                              <a:rPr lang="en-US" sz="2000" b="0" i="1" smtClean="0">
                                <a:solidFill>
                                  <a:srgbClr val="FEFEFE"/>
                                </a:solidFill>
                                <a:latin typeface="Cambria Math" panose="02040503050406030204" pitchFamily="18" charset="0"/>
                                <a:sym typeface="Comic Sans MS"/>
                              </a:rPr>
                              <m:t>2</m:t>
                            </m:r>
                          </m:sup>
                        </m:sSup>
                      </m:e>
                    </m:rad>
                  </m:oMath>
                </a14:m>
                <a:endParaRPr lang="en-US" sz="2000" dirty="0">
                  <a:solidFill>
                    <a:srgbClr val="FEFEFE"/>
                  </a:solidFill>
                  <a:latin typeface="Comic Sans MS" panose="030F0902030302020204" pitchFamily="66" charset="0"/>
                  <a:ea typeface="Comic Sans MS"/>
                  <a:cs typeface="Comic Sans MS"/>
                  <a:sym typeface="Comic Sans MS"/>
                </a:endParaRPr>
              </a:p>
              <a:p>
                <a:pPr marL="101600" lvl="1" algn="just">
                  <a:lnSpc>
                    <a:spcPct val="115000"/>
                  </a:lnSpc>
                  <a:spcAft>
                    <a:spcPts val="150"/>
                  </a:spcAft>
                  <a:buClr>
                    <a:srgbClr val="FEFEFE"/>
                  </a:buClr>
                  <a:buSzPts val="2000"/>
                </a:pPr>
                <a:r>
                  <a:rPr lang="en-US" sz="2000" dirty="0">
                    <a:solidFill>
                      <a:srgbClr val="FEFEFE"/>
                    </a:solidFill>
                    <a:latin typeface="Comic Sans MS" panose="030F0902030302020204" pitchFamily="66" charset="0"/>
                    <a:ea typeface="Comic Sans MS"/>
                    <a:cs typeface="Comic Sans MS"/>
                    <a:sym typeface="Comic Sans MS"/>
                  </a:rPr>
                  <a:t>	</a:t>
                </a:r>
                <a:r>
                  <a:rPr lang="en-US" sz="2000" i="1" dirty="0">
                    <a:solidFill>
                      <a:srgbClr val="FEFEFE"/>
                    </a:solidFill>
                    <a:latin typeface="Comic Sans MS" panose="030F0902030302020204" pitchFamily="66" charset="0"/>
                    <a:ea typeface="Comic Sans MS"/>
                    <a:cs typeface="Comic Sans MS"/>
                    <a:sym typeface="Comic Sans MS"/>
                  </a:rPr>
                  <a:t>Distribution:</a:t>
                </a:r>
                <a:r>
                  <a:rPr lang="en-US" sz="2000" dirty="0">
                    <a:solidFill>
                      <a:srgbClr val="FEFEFE"/>
                    </a:solidFill>
                    <a:latin typeface="Comic Sans MS" panose="030F0902030302020204" pitchFamily="66" charset="0"/>
                    <a:ea typeface="Comic Sans MS"/>
                    <a:cs typeface="Comic Sans MS"/>
                    <a:sym typeface="Comic Sans MS"/>
                  </a:rPr>
                  <a:t> </a:t>
                </a:r>
                <a14:m>
                  <m:oMath xmlns:m="http://schemas.openxmlformats.org/officeDocument/2006/math">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 </m:t>
                    </m:r>
                    <m:rad>
                      <m:radPr>
                        <m:degHide m:val="on"/>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radPr>
                      <m:deg/>
                      <m:e>
                        <m:sSup>
                          <m:sSupPr>
                            <m:ctrlPr>
                              <a:rPr lang="en-US" sz="2000" b="0" i="1" smtClean="0">
                                <a:solidFill>
                                  <a:srgbClr val="FEFEFE"/>
                                </a:solidFill>
                                <a:latin typeface="Cambria Math" panose="02040503050406030204" pitchFamily="18" charset="0"/>
                                <a:ea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ea typeface="Cambria Math" panose="02040503050406030204" pitchFamily="18" charset="0"/>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sym typeface="Comic Sans MS"/>
                              </a:rPr>
                              <m:t>2</m:t>
                            </m:r>
                          </m:sup>
                        </m:sSup>
                      </m:e>
                    </m:rad>
                  </m:oMath>
                </a14:m>
                <a:endParaRPr lang="en-US" sz="2000" dirty="0">
                  <a:solidFill>
                    <a:srgbClr val="FEFEFE"/>
                  </a:solidFill>
                  <a:latin typeface="Comic Sans MS" panose="030F0902030302020204" pitchFamily="66" charset="0"/>
                  <a:ea typeface="Comic Sans MS"/>
                  <a:cs typeface="Comic Sans MS"/>
                  <a:sym typeface="Comic Sans MS"/>
                </a:endParaRPr>
              </a:p>
            </p:txBody>
          </p:sp>
        </mc:Choice>
        <mc:Fallback xmlns="">
          <p:sp>
            <p:nvSpPr>
              <p:cNvPr id="106" name="Google Shape;106;g2ebeec5a5ef_1_20"/>
              <p:cNvSpPr txBox="1">
                <a:spLocks noRot="1" noChangeAspect="1" noMove="1" noResize="1" noEditPoints="1" noAdjustHandles="1" noChangeArrowheads="1" noChangeShapeType="1" noTextEdit="1"/>
              </p:cNvSpPr>
              <p:nvPr/>
            </p:nvSpPr>
            <p:spPr>
              <a:xfrm>
                <a:off x="651473" y="2316804"/>
                <a:ext cx="6287712" cy="3937592"/>
              </a:xfrm>
              <a:prstGeom prst="rect">
                <a:avLst/>
              </a:prstGeom>
              <a:blipFill>
                <a:blip r:embed="rId3"/>
                <a:stretch>
                  <a:fillRect t="-322" b="-3859"/>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Google Shape;106;g2ebeec5a5ef_1_20">
                <a:extLst>
                  <a:ext uri="{FF2B5EF4-FFF2-40B4-BE49-F238E27FC236}">
                    <a16:creationId xmlns:a16="http://schemas.microsoft.com/office/drawing/2014/main" id="{712C4AAB-9F04-A1B8-B867-8401D2207A84}"/>
                  </a:ext>
                </a:extLst>
              </p:cNvPr>
              <p:cNvSpPr txBox="1"/>
              <p:nvPr/>
            </p:nvSpPr>
            <p:spPr>
              <a:xfrm>
                <a:off x="6657175" y="2316803"/>
                <a:ext cx="5176490" cy="4229275"/>
              </a:xfrm>
              <a:prstGeom prst="rect">
                <a:avLst/>
              </a:prstGeom>
              <a:noFill/>
              <a:ln>
                <a:noFill/>
              </a:ln>
            </p:spPr>
            <p:txBody>
              <a:bodyPr spcFirstLastPara="1" wrap="square" lIns="91425" tIns="91425" rIns="91425" bIns="91425" anchor="t" anchorCtr="0">
                <a:noAutofit/>
              </a:bodyPr>
              <a:lstStyle/>
              <a:p>
                <a:pPr marL="457200" lvl="0" indent="-355600" algn="just">
                  <a:lnSpc>
                    <a:spcPct val="115000"/>
                  </a:lnSpc>
                  <a:spcAft>
                    <a:spcPts val="1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Median: </a:t>
                </a:r>
                <a14:m>
                  <m:oMath xmlns:m="http://schemas.openxmlformats.org/officeDocument/2006/math">
                    <m:r>
                      <m:rPr>
                        <m:sty m:val="p"/>
                      </m:rPr>
                      <a:rPr lang="en-US" sz="2000" dirty="0">
                        <a:solidFill>
                          <a:srgbClr val="FEFEFE"/>
                        </a:solidFill>
                        <a:latin typeface="Cambria Math" panose="02040503050406030204" pitchFamily="18" charset="0"/>
                        <a:ea typeface="Comic Sans MS"/>
                        <a:cs typeface="Comic Sans MS"/>
                        <a:sym typeface="Comic Sans MS"/>
                      </a:rPr>
                      <m:t>med</m:t>
                    </m:r>
                    <m:r>
                      <a:rPr lang="en-US" sz="2000" i="1" dirty="0">
                        <a:solidFill>
                          <a:srgbClr val="FEFEFE"/>
                        </a:solidFill>
                        <a:latin typeface="Cambria Math" panose="02040503050406030204" pitchFamily="18" charset="0"/>
                        <a:ea typeface="Comic Sans MS"/>
                        <a:cs typeface="Comic Sans MS"/>
                        <a:sym typeface="Comic Sans MS"/>
                      </a:rPr>
                      <m:t>(</m:t>
                    </m:r>
                    <m:r>
                      <a:rPr lang="en-US" sz="2000" i="1" dirty="0">
                        <a:solidFill>
                          <a:srgbClr val="FEFEFE"/>
                        </a:solidFill>
                        <a:latin typeface="Cambria Math" panose="02040503050406030204" pitchFamily="18" charset="0"/>
                        <a:ea typeface="Comic Sans MS"/>
                        <a:cs typeface="Comic Sans MS"/>
                        <a:sym typeface="Comic Sans MS"/>
                      </a:rPr>
                      <m:t>𝑥</m:t>
                    </m:r>
                    <m:r>
                      <a:rPr lang="en-US" sz="2000" i="1" dirty="0">
                        <a:solidFill>
                          <a:srgbClr val="FEFEFE"/>
                        </a:solidFill>
                        <a:latin typeface="Cambria Math" panose="02040503050406030204" pitchFamily="18" charset="0"/>
                        <a:ea typeface="Comic Sans MS"/>
                        <a:cs typeface="Comic Sans MS"/>
                        <a:sym typeface="Comic Sans MS"/>
                      </a:rPr>
                      <m:t>)</m:t>
                    </m:r>
                  </m:oMath>
                </a14:m>
                <a:r>
                  <a:rPr lang="en-US" sz="2000" dirty="0">
                    <a:solidFill>
                      <a:srgbClr val="FEFEFE"/>
                    </a:solidFill>
                    <a:latin typeface="Comic Sans MS" panose="030F0902030302020204" pitchFamily="66" charset="0"/>
                    <a:ea typeface="Comic Sans MS"/>
                    <a:cs typeface="Comic Sans MS"/>
                    <a:sym typeface="Comic Sans MS"/>
                  </a:rPr>
                  <a:t>, the ”middle” value of the sample or the value x at which </a:t>
                </a:r>
                <a14:m>
                  <m:oMath xmlns:m="http://schemas.openxmlformats.org/officeDocument/2006/math">
                    <m:r>
                      <a:rPr lang="en-US" sz="2000" i="1" dirty="0">
                        <a:solidFill>
                          <a:srgbClr val="FEFEFE"/>
                        </a:solidFill>
                        <a:latin typeface="Cambria Math" panose="02040503050406030204" pitchFamily="18" charset="0"/>
                        <a:ea typeface="Comic Sans MS"/>
                        <a:cs typeface="Comic Sans MS"/>
                        <a:sym typeface="Comic Sans MS"/>
                      </a:rPr>
                      <m:t>𝑃</m:t>
                    </m:r>
                    <m:r>
                      <a:rPr lang="en-US" sz="2000" i="1" dirty="0">
                        <a:solidFill>
                          <a:srgbClr val="FEFEFE"/>
                        </a:solidFill>
                        <a:latin typeface="Cambria Math" panose="02040503050406030204" pitchFamily="18" charset="0"/>
                        <a:ea typeface="Comic Sans MS"/>
                        <a:cs typeface="Comic Sans MS"/>
                        <a:sym typeface="Comic Sans MS"/>
                      </a:rPr>
                      <m:t>(</m:t>
                    </m:r>
                    <m:r>
                      <a:rPr lang="en-US" sz="2000" i="1" dirty="0">
                        <a:solidFill>
                          <a:srgbClr val="FEFEFE"/>
                        </a:solidFill>
                        <a:latin typeface="Cambria Math" panose="02040503050406030204" pitchFamily="18" charset="0"/>
                        <a:ea typeface="Comic Sans MS"/>
                        <a:cs typeface="Comic Sans MS"/>
                        <a:sym typeface="Comic Sans MS"/>
                      </a:rPr>
                      <m:t>𝑥</m:t>
                    </m:r>
                    <m:r>
                      <a:rPr lang="en-US" sz="2000" i="1" dirty="0">
                        <a:solidFill>
                          <a:srgbClr val="FEFEFE"/>
                        </a:solidFill>
                        <a:latin typeface="Cambria Math" panose="02040503050406030204" pitchFamily="18" charset="0"/>
                        <a:ea typeface="Comic Sans MS"/>
                        <a:cs typeface="Comic Sans MS"/>
                        <a:sym typeface="Comic Sans MS"/>
                      </a:rPr>
                      <m:t>) = 0.5</m:t>
                    </m:r>
                  </m:oMath>
                </a14:m>
                <a:r>
                  <a:rPr lang="en-US" sz="2000" dirty="0">
                    <a:solidFill>
                      <a:srgbClr val="FEFEFE"/>
                    </a:solidFill>
                    <a:latin typeface="Comic Sans MS" panose="030F0902030302020204" pitchFamily="66" charset="0"/>
                    <a:ea typeface="Comic Sans MS"/>
                    <a:cs typeface="Comic Sans MS"/>
                    <a:sym typeface="Comic Sans MS"/>
                  </a:rPr>
                  <a:t>.</a:t>
                </a:r>
              </a:p>
              <a:p>
                <a:pPr marL="457200" indent="-355600" algn="just">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Median Absolute Deviation (mad): </a:t>
                </a:r>
                <a14:m>
                  <m:oMath xmlns:m="http://schemas.openxmlformats.org/officeDocument/2006/math">
                    <m:r>
                      <m:rPr>
                        <m:sty m:val="p"/>
                      </m:rPr>
                      <a:rPr lang="en-US" sz="2000" b="0" i="0" smtClean="0">
                        <a:solidFill>
                          <a:srgbClr val="FEFEFE"/>
                        </a:solidFill>
                        <a:latin typeface="Cambria Math" panose="02040503050406030204" pitchFamily="18" charset="0"/>
                        <a:ea typeface="Comic Sans MS"/>
                        <a:cs typeface="Comic Sans MS"/>
                        <a:sym typeface="Comic Sans MS"/>
                      </a:rPr>
                      <m:t>med</m:t>
                    </m:r>
                    <m:d>
                      <m:dPr>
                        <m:ctrlPr>
                          <a:rPr lang="en-US" sz="2000" b="0" i="1" smtClean="0">
                            <a:solidFill>
                              <a:srgbClr val="FEFEFE"/>
                            </a:solidFill>
                            <a:latin typeface="Cambria Math" panose="02040503050406030204" pitchFamily="18" charset="0"/>
                            <a:ea typeface="Comic Sans MS"/>
                            <a:cs typeface="Comic Sans MS"/>
                            <a:sym typeface="Comic Sans MS"/>
                          </a:rPr>
                        </m:ctrlPr>
                      </m:dPr>
                      <m:e>
                        <m:d>
                          <m:dPr>
                            <m:begChr m:val="|"/>
                            <m:endChr m:val="|"/>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r>
                              <a:rPr lang="en-US" sz="2000" b="0" i="1" smtClean="0">
                                <a:solidFill>
                                  <a:srgbClr val="FEFEFE"/>
                                </a:solidFill>
                                <a:latin typeface="Cambria Math" panose="02040503050406030204" pitchFamily="18" charset="0"/>
                                <a:sym typeface="Comic Sans MS"/>
                              </a:rPr>
                              <m:t>−</m:t>
                            </m:r>
                            <m:r>
                              <m:rPr>
                                <m:sty m:val="p"/>
                              </m:rPr>
                              <a:rPr lang="en-US" sz="2000" b="0" i="0" smtClean="0">
                                <a:solidFill>
                                  <a:srgbClr val="FEFEFE"/>
                                </a:solidFill>
                                <a:latin typeface="Cambria Math" panose="02040503050406030204" pitchFamily="18" charset="0"/>
                                <a:sym typeface="Comic Sans MS"/>
                              </a:rPr>
                              <m:t>med</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𝑥</m:t>
                                </m:r>
                              </m:e>
                            </m:d>
                          </m:e>
                        </m:d>
                      </m:e>
                    </m:d>
                  </m:oMath>
                </a14:m>
                <a:r>
                  <a:rPr lang="en-US" sz="2000" dirty="0">
                    <a:solidFill>
                      <a:srgbClr val="FEFEFE"/>
                    </a:solidFill>
                    <a:latin typeface="Comic Sans MS" panose="030F0902030302020204" pitchFamily="66" charset="0"/>
                    <a:ea typeface="Comic Sans MS"/>
                    <a:cs typeface="Comic Sans MS"/>
                    <a:sym typeface="Comic Sans MS"/>
                  </a:rPr>
                  <a:t>.</a:t>
                </a:r>
              </a:p>
              <a:p>
                <a:pPr marL="457200" indent="-355600" algn="just">
                  <a:lnSpc>
                    <a:spcPct val="115000"/>
                  </a:lnSpc>
                  <a:spcBef>
                    <a:spcPts val="1000"/>
                  </a:spcBef>
                  <a:spcAft>
                    <a:spcPts val="1000"/>
                  </a:spcAft>
                  <a:buClr>
                    <a:srgbClr val="FEFEFE"/>
                  </a:buClr>
                  <a:buSzPts val="2000"/>
                  <a:buFont typeface="Comic Sans MS"/>
                  <a:buChar char="●"/>
                </a:pPr>
                <a:r>
                  <a:rPr lang="en-US" sz="2000" dirty="0">
                    <a:solidFill>
                      <a:srgbClr val="FEFEFE"/>
                    </a:solidFill>
                    <a:latin typeface="Comic Sans MS" panose="030F0902030302020204" pitchFamily="66" charset="0"/>
                    <a:ea typeface="Comic Sans MS"/>
                    <a:cs typeface="Comic Sans MS"/>
                    <a:sym typeface="Comic Sans MS"/>
                  </a:rPr>
                  <a:t>Med and mad show the spread of the distribution (or sample) with lesser effect from outliers when compared to mean and std.</a:t>
                </a:r>
              </a:p>
              <a:p>
                <a:pPr marL="457200" lvl="0" indent="-355600" algn="just" rtl="0">
                  <a:lnSpc>
                    <a:spcPct val="115000"/>
                  </a:lnSpc>
                  <a:spcBef>
                    <a:spcPts val="1000"/>
                  </a:spcBef>
                  <a:spcAft>
                    <a:spcPts val="1000"/>
                  </a:spcAft>
                  <a:buClr>
                    <a:srgbClr val="FEFEFE"/>
                  </a:buClr>
                  <a:buSzPts val="2000"/>
                  <a:buFont typeface="Comic Sans MS"/>
                  <a:buChar char="●"/>
                </a:pPr>
                <a:endParaRPr sz="2000" dirty="0">
                  <a:solidFill>
                    <a:srgbClr val="FEFEFE"/>
                  </a:solidFill>
                  <a:latin typeface="Comic Sans MS"/>
                  <a:ea typeface="Comic Sans MS"/>
                  <a:cs typeface="Comic Sans MS"/>
                  <a:sym typeface="Comic Sans MS"/>
                </a:endParaRPr>
              </a:p>
            </p:txBody>
          </p:sp>
        </mc:Choice>
        <mc:Fallback xmlns="">
          <p:sp>
            <p:nvSpPr>
              <p:cNvPr id="6" name="Google Shape;106;g2ebeec5a5ef_1_20">
                <a:extLst>
                  <a:ext uri="{FF2B5EF4-FFF2-40B4-BE49-F238E27FC236}">
                    <a16:creationId xmlns:a16="http://schemas.microsoft.com/office/drawing/2014/main" id="{712C4AAB-9F04-A1B8-B867-8401D2207A84}"/>
                  </a:ext>
                </a:extLst>
              </p:cNvPr>
              <p:cNvSpPr txBox="1">
                <a:spLocks noRot="1" noChangeAspect="1" noMove="1" noResize="1" noEditPoints="1" noAdjustHandles="1" noChangeArrowheads="1" noChangeShapeType="1" noTextEdit="1"/>
              </p:cNvSpPr>
              <p:nvPr/>
            </p:nvSpPr>
            <p:spPr>
              <a:xfrm>
                <a:off x="6657175" y="2316803"/>
                <a:ext cx="5176490" cy="4229275"/>
              </a:xfrm>
              <a:prstGeom prst="rect">
                <a:avLst/>
              </a:prstGeom>
              <a:blipFill>
                <a:blip r:embed="rId4"/>
                <a:stretch>
                  <a:fillRect t="-299" r="-1225"/>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375118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BF6A9-881C-6799-E378-5E2E23A8C39B}"/>
              </a:ext>
            </a:extLst>
          </p:cNvPr>
          <p:cNvSpPr>
            <a:spLocks noGrp="1"/>
          </p:cNvSpPr>
          <p:nvPr>
            <p:ph type="ctrTitle"/>
          </p:nvPr>
        </p:nvSpPr>
        <p:spPr/>
        <p:txBody>
          <a:bodyPr>
            <a:normAutofit/>
          </a:bodyPr>
          <a:lstStyle/>
          <a:p>
            <a:r>
              <a:rPr lang="en-US" sz="4000" dirty="0">
                <a:latin typeface="Comic Sans MS" panose="030F0902030302020204" pitchFamily="66" charset="0"/>
              </a:rPr>
              <a:t>Common Distributions</a:t>
            </a:r>
          </a:p>
        </p:txBody>
      </p:sp>
    </p:spTree>
    <p:extLst>
      <p:ext uri="{BB962C8B-B14F-4D97-AF65-F5344CB8AC3E}">
        <p14:creationId xmlns:p14="http://schemas.microsoft.com/office/powerpoint/2010/main" val="1644069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Binomial</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Having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a:ea typeface="Comic Sans MS"/>
                    <a:cs typeface="Comic Sans MS"/>
                    <a:sym typeface="Comic Sans MS"/>
                  </a:rPr>
                  <a:t> numbers, each has the probability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𝑝</m:t>
                    </m:r>
                  </m:oMath>
                </a14:m>
                <a:r>
                  <a:rPr lang="en-US" sz="2000" dirty="0">
                    <a:solidFill>
                      <a:srgbClr val="FEFEFE"/>
                    </a:solidFill>
                    <a:latin typeface="Comic Sans MS"/>
                    <a:ea typeface="Comic Sans MS"/>
                    <a:cs typeface="Comic Sans MS"/>
                    <a:sym typeface="Comic Sans MS"/>
                  </a:rPr>
                  <a:t> of being A and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1−</m:t>
                    </m:r>
                    <m:r>
                      <a:rPr lang="en-US" sz="2000" i="1" dirty="0" smtClean="0">
                        <a:solidFill>
                          <a:srgbClr val="FEFEFE"/>
                        </a:solidFill>
                        <a:latin typeface="Cambria Math" panose="02040503050406030204" pitchFamily="18" charset="0"/>
                        <a:ea typeface="Comic Sans MS"/>
                        <a:cs typeface="Comic Sans MS"/>
                        <a:sym typeface="Comic Sans MS"/>
                      </a:rPr>
                      <m:t>𝑝</m:t>
                    </m:r>
                  </m:oMath>
                </a14:m>
                <a:r>
                  <a:rPr lang="en-US" sz="2000" dirty="0">
                    <a:solidFill>
                      <a:srgbClr val="FEFEFE"/>
                    </a:solidFill>
                    <a:latin typeface="Comic Sans MS"/>
                    <a:ea typeface="Comic Sans MS"/>
                    <a:cs typeface="Comic Sans MS"/>
                    <a:sym typeface="Comic Sans MS"/>
                  </a:rPr>
                  <a:t> of being B, what is the probability that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𝑛</m:t>
                    </m:r>
                  </m:oMath>
                </a14:m>
                <a:r>
                  <a:rPr lang="en-US" sz="2000" dirty="0">
                    <a:solidFill>
                      <a:srgbClr val="FEFEFE"/>
                    </a:solidFill>
                    <a:latin typeface="Comic Sans MS"/>
                    <a:ea typeface="Comic Sans MS"/>
                    <a:cs typeface="Comic Sans MS"/>
                    <a:sym typeface="Comic Sans MS"/>
                  </a:rPr>
                  <a:t> numbers out of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𝑁</m:t>
                    </m:r>
                  </m:oMath>
                </a14:m>
                <a:r>
                  <a:rPr lang="en-US" sz="2000" dirty="0">
                    <a:solidFill>
                      <a:srgbClr val="FEFEFE"/>
                    </a:solidFill>
                    <a:latin typeface="Comic Sans MS"/>
                    <a:ea typeface="Comic Sans MS"/>
                    <a:cs typeface="Comic Sans MS"/>
                    <a:sym typeface="Comic Sans MS"/>
                  </a:rPr>
                  <a:t> is A?</a:t>
                </a:r>
              </a:p>
              <a:p>
                <a:pPr marL="101600" lvl="0" algn="just" rtl="0">
                  <a:lnSpc>
                    <a:spcPct val="115000"/>
                  </a:lnSpc>
                  <a:spcBef>
                    <a:spcPts val="0"/>
                  </a:spcBef>
                  <a:spcAft>
                    <a:spcPts val="0"/>
                  </a:spcAft>
                  <a:buClr>
                    <a:srgbClr val="FEFEFE"/>
                  </a:buClr>
                  <a:buSzPts val="2000"/>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𝑛</m:t>
                          </m:r>
                        </m:e>
                      </m:d>
                      <m:r>
                        <a:rPr lang="en-US" sz="2000" b="0" i="1" smtClean="0">
                          <a:solidFill>
                            <a:srgbClr val="FEFEFE"/>
                          </a:solidFill>
                          <a:latin typeface="Cambria Math" panose="02040503050406030204" pitchFamily="18" charset="0"/>
                          <a:ea typeface="Comic Sans MS"/>
                          <a:cs typeface="Comic Sans MS"/>
                          <a:sym typeface="Comic Sans MS"/>
                        </a:rPr>
                        <m:t>= </m:t>
                      </m:r>
                      <m:d>
                        <m:dPr>
                          <m:ctrlPr>
                            <a:rPr lang="en-US" sz="2000" b="0" i="1" smtClean="0">
                              <a:solidFill>
                                <a:srgbClr val="FEFEFE"/>
                              </a:solidFill>
                              <a:latin typeface="Cambria Math" panose="02040503050406030204" pitchFamily="18" charset="0"/>
                              <a:sym typeface="Comic Sans MS"/>
                            </a:rPr>
                          </m:ctrlPr>
                        </m:dPr>
                        <m:e>
                          <m:f>
                            <m:fPr>
                              <m:type m:val="noBa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𝑁</m:t>
                              </m:r>
                            </m:num>
                            <m:den>
                              <m:r>
                                <a:rPr lang="en-US" sz="2000" b="0" i="1" smtClean="0">
                                  <a:solidFill>
                                    <a:srgbClr val="FEFEFE"/>
                                  </a:solidFill>
                                  <a:latin typeface="Cambria Math" panose="02040503050406030204" pitchFamily="18" charset="0"/>
                                  <a:sym typeface="Comic Sans MS"/>
                                </a:rPr>
                                <m:t>𝑛</m:t>
                              </m:r>
                            </m:den>
                          </m:f>
                        </m:e>
                      </m:d>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𝑝</m:t>
                          </m:r>
                        </m:e>
                        <m:sup>
                          <m:r>
                            <a:rPr lang="en-US" sz="2000" b="0" i="1" smtClean="0">
                              <a:solidFill>
                                <a:srgbClr val="FEFEFE"/>
                              </a:solidFill>
                              <a:latin typeface="Cambria Math" panose="02040503050406030204" pitchFamily="18" charset="0"/>
                              <a:sym typeface="Comic Sans MS"/>
                            </a:rPr>
                            <m:t>𝑛</m:t>
                          </m:r>
                        </m:sup>
                      </m:sSup>
                      <m:sSup>
                        <m:sSupPr>
                          <m:ctrlPr>
                            <a:rPr lang="en-US" sz="2000" i="1">
                              <a:solidFill>
                                <a:srgbClr val="FEFEFE"/>
                              </a:solidFill>
                              <a:latin typeface="Cambria Math" panose="02040503050406030204" pitchFamily="18" charset="0"/>
                              <a:sym typeface="Comic Sans MS"/>
                            </a:rPr>
                          </m:ctrlPr>
                        </m:sSupPr>
                        <m:e>
                          <m:d>
                            <m:dPr>
                              <m:ctrlPr>
                                <a:rPr lang="en-US" sz="2000" i="1">
                                  <a:solidFill>
                                    <a:srgbClr val="FEFEFE"/>
                                  </a:solidFill>
                                  <a:latin typeface="Cambria Math" panose="02040503050406030204" pitchFamily="18" charset="0"/>
                                  <a:sym typeface="Comic Sans MS"/>
                                </a:rPr>
                              </m:ctrlPr>
                            </m:dPr>
                            <m:e>
                              <m:r>
                                <a:rPr lang="en-US" sz="2000" i="1">
                                  <a:solidFill>
                                    <a:srgbClr val="FEFEFE"/>
                                  </a:solidFill>
                                  <a:latin typeface="Cambria Math" panose="02040503050406030204" pitchFamily="18" charset="0"/>
                                  <a:sym typeface="Comic Sans MS"/>
                                </a:rPr>
                                <m:t>1−</m:t>
                              </m:r>
                              <m:r>
                                <a:rPr lang="en-US" sz="2000" i="1">
                                  <a:solidFill>
                                    <a:srgbClr val="FEFEFE"/>
                                  </a:solidFill>
                                  <a:latin typeface="Cambria Math" panose="02040503050406030204" pitchFamily="18" charset="0"/>
                                  <a:sym typeface="Comic Sans MS"/>
                                </a:rPr>
                                <m:t>𝑝</m:t>
                              </m:r>
                            </m:e>
                          </m:d>
                        </m:e>
                        <m:sup>
                          <m:r>
                            <a:rPr lang="en-US" sz="2000" i="1">
                              <a:solidFill>
                                <a:srgbClr val="FEFEFE"/>
                              </a:solidFill>
                              <a:latin typeface="Cambria Math" panose="02040503050406030204" pitchFamily="18" charset="0"/>
                              <a:sym typeface="Comic Sans MS"/>
                            </a:rPr>
                            <m:t>𝑁</m:t>
                          </m:r>
                          <m:r>
                            <a:rPr lang="en-US" sz="2000" i="1">
                              <a:solidFill>
                                <a:srgbClr val="FEFEFE"/>
                              </a:solidFill>
                              <a:latin typeface="Cambria Math" panose="02040503050406030204" pitchFamily="18" charset="0"/>
                              <a:sym typeface="Comic Sans MS"/>
                            </a:rPr>
                            <m:t>−</m:t>
                          </m:r>
                          <m:r>
                            <a:rPr lang="en-US" sz="2000" i="1">
                              <a:solidFill>
                                <a:srgbClr val="FEFEFE"/>
                              </a:solidFill>
                              <a:latin typeface="Cambria Math" panose="02040503050406030204" pitchFamily="18" charset="0"/>
                              <a:sym typeface="Comic Sans MS"/>
                            </a:rPr>
                            <m:t>𝑛</m:t>
                          </m:r>
                        </m:sup>
                      </m:sSup>
                      <m:r>
                        <a:rPr lang="en-US" sz="2000" b="0" i="1" smtClean="0">
                          <a:solidFill>
                            <a:srgbClr val="FEFEFE"/>
                          </a:solidFill>
                          <a:latin typeface="Cambria Math" panose="02040503050406030204" pitchFamily="18" charset="0"/>
                          <a:sym typeface="Comic Sans MS"/>
                        </a:rPr>
                        <m:t>=</m:t>
                      </m:r>
                      <m:f>
                        <m:fPr>
                          <m:ctrlPr>
                            <a:rPr lang="en-US" sz="2000" b="0" i="1" smtClean="0">
                              <a:solidFill>
                                <a:srgbClr val="FEFEFE"/>
                              </a:solidFill>
                              <a:latin typeface="Cambria Math" panose="02040503050406030204" pitchFamily="18" charset="0"/>
                              <a:sym typeface="Comic Sans MS"/>
                            </a:rPr>
                          </m:ctrlPr>
                        </m:fPr>
                        <m:num>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num>
                        <m:den>
                          <m:r>
                            <a:rPr lang="en-US" sz="2000" b="0" i="1" smtClean="0">
                              <a:solidFill>
                                <a:srgbClr val="FEFEFE"/>
                              </a:solidFill>
                              <a:latin typeface="Cambria Math" panose="02040503050406030204" pitchFamily="18" charset="0"/>
                              <a:sym typeface="Comic Sans MS"/>
                            </a:rPr>
                            <m:t>𝑛</m:t>
                          </m:r>
                          <m:r>
                            <a:rPr lang="en-US" sz="2000" b="0" i="1" smtClean="0">
                              <a:solidFill>
                                <a:srgbClr val="FEFEFE"/>
                              </a:solidFill>
                              <a:latin typeface="Cambria Math" panose="02040503050406030204" pitchFamily="18" charset="0"/>
                              <a:sym typeface="Comic Sans MS"/>
                            </a:rPr>
                            <m:t>!</m:t>
                          </m:r>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den>
                      </m:f>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𝑝</m:t>
                          </m:r>
                        </m:e>
                        <m:sup>
                          <m:r>
                            <a:rPr lang="en-US" sz="2000" b="0" i="1" smtClean="0">
                              <a:solidFill>
                                <a:srgbClr val="FEFEFE"/>
                              </a:solidFill>
                              <a:latin typeface="Cambria Math" panose="02040503050406030204" pitchFamily="18" charset="0"/>
                              <a:sym typeface="Comic Sans MS"/>
                            </a:rPr>
                            <m:t>𝑛</m:t>
                          </m:r>
                        </m:sup>
                      </m:sSup>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1−</m:t>
                              </m:r>
                              <m:r>
                                <a:rPr lang="en-US" sz="2000" b="0" i="1" smtClean="0">
                                  <a:solidFill>
                                    <a:srgbClr val="FEFEFE"/>
                                  </a:solidFill>
                                  <a:latin typeface="Cambria Math" panose="02040503050406030204" pitchFamily="18" charset="0"/>
                                  <a:sym typeface="Comic Sans MS"/>
                                </a:rPr>
                                <m:t>𝑝</m:t>
                              </m:r>
                            </m:e>
                          </m:d>
                        </m:e>
                        <m:sup>
                          <m:r>
                            <a:rPr lang="en-US" sz="2000" b="0" i="1" smtClean="0">
                              <a:solidFill>
                                <a:srgbClr val="FEFEFE"/>
                              </a:solidFill>
                              <a:latin typeface="Cambria Math" panose="02040503050406030204" pitchFamily="18" charset="0"/>
                              <a:sym typeface="Comic Sans MS"/>
                            </a:rPr>
                            <m:t>𝑁</m:t>
                          </m:r>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sup>
                      </m:sSup>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𝑁𝑝</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𝑁</m:t>
                    </m:r>
                    <m:d>
                      <m:d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dPr>
                      <m:e>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1−</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e>
                    </m:d>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oMath>
                </a14:m>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a:stretch>
              </a:blipFill>
              <a:ln>
                <a:noFill/>
              </a:ln>
            </p:spPr>
            <p:txBody>
              <a:bodyPr/>
              <a:lstStyle/>
              <a:p>
                <a:r>
                  <a:rPr lang="en-US">
                    <a:noFill/>
                  </a:rPr>
                  <a:t> </a:t>
                </a:r>
              </a:p>
            </p:txBody>
          </p:sp>
        </mc:Fallback>
      </mc:AlternateContent>
      <p:pic>
        <p:nvPicPr>
          <p:cNvPr id="5" name="Picture 4">
            <a:extLst>
              <a:ext uri="{FF2B5EF4-FFF2-40B4-BE49-F238E27FC236}">
                <a16:creationId xmlns:a16="http://schemas.microsoft.com/office/drawing/2014/main" id="{DE9D3C40-457C-417A-4FDC-D8EE23D6A0B7}"/>
              </a:ext>
            </a:extLst>
          </p:cNvPr>
          <p:cNvPicPr>
            <a:picLocks noChangeAspect="1"/>
          </p:cNvPicPr>
          <p:nvPr/>
        </p:nvPicPr>
        <p:blipFill>
          <a:blip r:embed="rId3"/>
          <a:stretch>
            <a:fillRect/>
          </a:stretch>
        </p:blipFill>
        <p:spPr>
          <a:xfrm>
            <a:off x="7086659" y="2056508"/>
            <a:ext cx="4889500" cy="3924300"/>
          </a:xfrm>
          <a:prstGeom prst="rect">
            <a:avLst/>
          </a:prstGeom>
        </p:spPr>
      </p:pic>
    </p:spTree>
    <p:extLst>
      <p:ext uri="{BB962C8B-B14F-4D97-AF65-F5344CB8AC3E}">
        <p14:creationId xmlns:p14="http://schemas.microsoft.com/office/powerpoint/2010/main" val="290844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4BF85-26D1-C1FC-6EAC-0E5992388F85}"/>
              </a:ext>
            </a:extLst>
          </p:cNvPr>
          <p:cNvSpPr>
            <a:spLocks noGrp="1"/>
          </p:cNvSpPr>
          <p:nvPr>
            <p:ph type="title"/>
          </p:nvPr>
        </p:nvSpPr>
        <p:spPr>
          <a:xfrm>
            <a:off x="2231136" y="443397"/>
            <a:ext cx="7729728" cy="1188720"/>
          </a:xfrm>
        </p:spPr>
        <p:txBody>
          <a:bodyPr>
            <a:normAutofit/>
          </a:bodyPr>
          <a:lstStyle/>
          <a:p>
            <a:r>
              <a:rPr lang="en-US" sz="3200" dirty="0">
                <a:latin typeface="Comic Sans MS" panose="030F0902030302020204" pitchFamily="66" charset="0"/>
              </a:rPr>
              <a:t>Poisson</a:t>
            </a:r>
          </a:p>
        </p:txBody>
      </p:sp>
      <mc:AlternateContent xmlns:mc="http://schemas.openxmlformats.org/markup-compatibility/2006" xmlns:a14="http://schemas.microsoft.com/office/drawing/2010/main">
        <mc:Choice Requires="a14">
          <p:sp>
            <p:nvSpPr>
              <p:cNvPr id="3" name="Google Shape;106;g2ebeec5a5ef_1_20">
                <a:extLst>
                  <a:ext uri="{FF2B5EF4-FFF2-40B4-BE49-F238E27FC236}">
                    <a16:creationId xmlns:a16="http://schemas.microsoft.com/office/drawing/2014/main" id="{DCAFD0AC-2BBD-51D9-BA2D-76AC21DACFA9}"/>
                  </a:ext>
                </a:extLst>
              </p:cNvPr>
              <p:cNvSpPr txBox="1"/>
              <p:nvPr/>
            </p:nvSpPr>
            <p:spPr>
              <a:xfrm>
                <a:off x="504202" y="2121374"/>
                <a:ext cx="6366617" cy="3859433"/>
              </a:xfrm>
              <a:prstGeom prst="rect">
                <a:avLst/>
              </a:prstGeom>
              <a:noFill/>
              <a:ln>
                <a:noFill/>
              </a:ln>
            </p:spPr>
            <p:txBody>
              <a:bodyPr spcFirstLastPara="1" wrap="square" lIns="91425" tIns="91425" rIns="91425" bIns="91425" anchor="t" anchorCtr="0">
                <a:noAutofit/>
              </a:bodyPr>
              <a:lstStyle/>
              <a:p>
                <a:pPr marL="101600" lvl="0" algn="just" rtl="0">
                  <a:lnSpc>
                    <a:spcPct val="115000"/>
                  </a:lnSpc>
                  <a:spcBef>
                    <a:spcPts val="0"/>
                  </a:spcBef>
                  <a:spcAft>
                    <a:spcPts val="0"/>
                  </a:spcAft>
                  <a:buClr>
                    <a:srgbClr val="FEFEFE"/>
                  </a:buClr>
                  <a:buSzPts val="2000"/>
                </a:pPr>
                <a:r>
                  <a:rPr lang="en-US" sz="2000" dirty="0">
                    <a:solidFill>
                      <a:srgbClr val="FEFEFE"/>
                    </a:solidFill>
                    <a:latin typeface="Comic Sans MS"/>
                    <a:ea typeface="Comic Sans MS"/>
                    <a:cs typeface="Comic Sans MS"/>
                    <a:sym typeface="Comic Sans MS"/>
                  </a:rPr>
                  <a:t>Given the constant mean rate of probability that an event occurring </a:t>
                </a:r>
                <a14:m>
                  <m:oMath xmlns:m="http://schemas.openxmlformats.org/officeDocument/2006/math">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𝜆</m:t>
                    </m:r>
                  </m:oMath>
                </a14:m>
                <a:r>
                  <a:rPr lang="en-US" sz="2000" dirty="0">
                    <a:solidFill>
                      <a:srgbClr val="FEFEFE"/>
                    </a:solidFill>
                    <a:latin typeface="Comic Sans MS"/>
                    <a:ea typeface="Comic Sans MS"/>
                    <a:cs typeface="Comic Sans MS"/>
                    <a:sym typeface="Comic Sans MS"/>
                  </a:rPr>
                  <a:t> and the time interval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𝑡</m:t>
                    </m:r>
                  </m:oMath>
                </a14:m>
                <a:r>
                  <a:rPr lang="en-US" sz="2000" dirty="0">
                    <a:solidFill>
                      <a:srgbClr val="FEFEFE"/>
                    </a:solidFill>
                    <a:latin typeface="Comic Sans MS"/>
                    <a:ea typeface="Comic Sans MS"/>
                    <a:cs typeface="Comic Sans MS"/>
                    <a:sym typeface="Comic Sans MS"/>
                  </a:rPr>
                  <a:t>, what is the probability that </a:t>
                </a:r>
                <a14:m>
                  <m:oMath xmlns:m="http://schemas.openxmlformats.org/officeDocument/2006/math">
                    <m:r>
                      <a:rPr lang="en-US" sz="2000" i="1" dirty="0" smtClean="0">
                        <a:solidFill>
                          <a:srgbClr val="FEFEFE"/>
                        </a:solidFill>
                        <a:latin typeface="Cambria Math" panose="02040503050406030204" pitchFamily="18" charset="0"/>
                        <a:ea typeface="Comic Sans MS"/>
                        <a:cs typeface="Comic Sans MS"/>
                        <a:sym typeface="Comic Sans MS"/>
                      </a:rPr>
                      <m:t>𝑛</m:t>
                    </m:r>
                  </m:oMath>
                </a14:m>
                <a:r>
                  <a:rPr lang="en-US" sz="2000" dirty="0">
                    <a:solidFill>
                      <a:srgbClr val="FEFEFE"/>
                    </a:solidFill>
                    <a:latin typeface="Comic Sans MS"/>
                    <a:ea typeface="Comic Sans MS"/>
                    <a:cs typeface="Comic Sans MS"/>
                    <a:sym typeface="Comic Sans MS"/>
                  </a:rPr>
                  <a:t> events happen?</a:t>
                </a:r>
              </a:p>
              <a:p>
                <a:pPr marL="101600" lvl="0" algn="just" rtl="0">
                  <a:lnSpc>
                    <a:spcPct val="115000"/>
                  </a:lnSpc>
                  <a:spcBef>
                    <a:spcPts val="0"/>
                  </a:spcBef>
                  <a:spcAft>
                    <a:spcPts val="0"/>
                  </a:spcAft>
                  <a:buClr>
                    <a:srgbClr val="FEFEFE"/>
                  </a:buClr>
                  <a:buSzPts val="2000"/>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14:m>
                  <m:oMathPara xmlns:m="http://schemas.openxmlformats.org/officeDocument/2006/math">
                    <m:oMathParaPr>
                      <m:jc m:val="centerGroup"/>
                    </m:oMathParaPr>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𝑝</m:t>
                      </m:r>
                      <m:d>
                        <m:dPr>
                          <m:ctrlPr>
                            <a:rPr lang="en-US" sz="2000" b="0" i="1" smtClean="0">
                              <a:solidFill>
                                <a:srgbClr val="FEFEFE"/>
                              </a:solidFill>
                              <a:latin typeface="Cambria Math" panose="02040503050406030204" pitchFamily="18" charset="0"/>
                              <a:ea typeface="Comic Sans MS"/>
                              <a:cs typeface="Comic Sans MS"/>
                              <a:sym typeface="Comic Sans MS"/>
                            </a:rPr>
                          </m:ctrlPr>
                        </m:dPr>
                        <m:e>
                          <m:r>
                            <a:rPr lang="en-US" sz="2000" b="0" i="1" smtClean="0">
                              <a:solidFill>
                                <a:srgbClr val="FEFEFE"/>
                              </a:solidFill>
                              <a:latin typeface="Cambria Math" panose="02040503050406030204" pitchFamily="18" charset="0"/>
                              <a:ea typeface="Comic Sans MS"/>
                              <a:cs typeface="Comic Sans MS"/>
                              <a:sym typeface="Comic Sans MS"/>
                            </a:rPr>
                            <m:t>𝑛</m:t>
                          </m:r>
                        </m:e>
                      </m:d>
                      <m:r>
                        <a:rPr lang="en-US" sz="2000" b="0" i="1" smtClean="0">
                          <a:solidFill>
                            <a:srgbClr val="FEFEFE"/>
                          </a:solidFill>
                          <a:latin typeface="Cambria Math" panose="02040503050406030204" pitchFamily="18" charset="0"/>
                          <a:ea typeface="Comic Sans MS"/>
                          <a:cs typeface="Comic Sans MS"/>
                          <a:sym typeface="Comic Sans MS"/>
                        </a:rPr>
                        <m:t>=</m:t>
                      </m:r>
                      <m:f>
                        <m:fPr>
                          <m:ctrlPr>
                            <a:rPr lang="en-US" sz="2000" b="0" i="1" smtClean="0">
                              <a:solidFill>
                                <a:srgbClr val="FEFEFE"/>
                              </a:solidFill>
                              <a:latin typeface="Cambria Math" panose="02040503050406030204" pitchFamily="18" charset="0"/>
                              <a:sym typeface="Comic Sans MS"/>
                            </a:rPr>
                          </m:ctrlPr>
                        </m:fPr>
                        <m:num>
                          <m:sSup>
                            <m:sSupPr>
                              <m:ctrlPr>
                                <a:rPr lang="en-US" sz="2000" b="0" i="1" smtClean="0">
                                  <a:solidFill>
                                    <a:srgbClr val="FEFEFE"/>
                                  </a:solidFill>
                                  <a:latin typeface="Cambria Math" panose="02040503050406030204" pitchFamily="18" charset="0"/>
                                  <a:sym typeface="Comic Sans MS"/>
                                </a:rPr>
                              </m:ctrlPr>
                            </m:sSupPr>
                            <m:e>
                              <m:d>
                                <m:dPr>
                                  <m:ctrlPr>
                                    <a:rPr lang="en-US" sz="2000" b="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𝜆</m:t>
                                  </m:r>
                                  <m:r>
                                    <a:rPr lang="en-US" sz="2000" b="0" i="1" smtClean="0">
                                      <a:solidFill>
                                        <a:srgbClr val="FEFEFE"/>
                                      </a:solidFill>
                                      <a:latin typeface="Cambria Math" panose="02040503050406030204" pitchFamily="18" charset="0"/>
                                      <a:sym typeface="Comic Sans MS"/>
                                    </a:rPr>
                                    <m:t>𝑡</m:t>
                                  </m:r>
                                </m:e>
                              </m:d>
                            </m:e>
                            <m:sup>
                              <m:r>
                                <a:rPr lang="en-US" sz="2000" b="0" i="1" smtClean="0">
                                  <a:solidFill>
                                    <a:srgbClr val="FEFEFE"/>
                                  </a:solidFill>
                                  <a:latin typeface="Cambria Math" panose="02040503050406030204" pitchFamily="18" charset="0"/>
                                  <a:sym typeface="Comic Sans MS"/>
                                </a:rPr>
                                <m:t>𝑛</m:t>
                              </m:r>
                            </m:sup>
                          </m:sSup>
                          <m:sSup>
                            <m:sSupPr>
                              <m:ctrlPr>
                                <a:rPr lang="en-US" sz="2000" b="0" i="1" smtClean="0">
                                  <a:solidFill>
                                    <a:srgbClr val="FEFEFE"/>
                                  </a:solidFill>
                                  <a:latin typeface="Cambria Math" panose="02040503050406030204" pitchFamily="18" charset="0"/>
                                  <a:sym typeface="Comic Sans MS"/>
                                </a:rPr>
                              </m:ctrlPr>
                            </m:sSupPr>
                            <m:e>
                              <m:r>
                                <a:rPr lang="en-US" sz="2000" b="0" i="1" smtClean="0">
                                  <a:solidFill>
                                    <a:srgbClr val="FEFEFE"/>
                                  </a:solidFill>
                                  <a:latin typeface="Cambria Math" panose="02040503050406030204" pitchFamily="18" charset="0"/>
                                  <a:sym typeface="Comic Sans MS"/>
                                </a:rPr>
                                <m:t>𝑒</m:t>
                              </m:r>
                            </m:e>
                            <m:sup>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𝑛</m:t>
                              </m:r>
                            </m:sup>
                          </m:sSup>
                        </m:num>
                        <m:den>
                          <m:r>
                            <a:rPr lang="en-US" sz="2000" b="0" i="1" smtClean="0">
                              <a:solidFill>
                                <a:srgbClr val="FEFEFE"/>
                              </a:solidFill>
                              <a:latin typeface="Cambria Math" panose="02040503050406030204" pitchFamily="18" charset="0"/>
                              <a:sym typeface="Comic Sans MS"/>
                            </a:rPr>
                            <m:t>𝑛</m:t>
                          </m:r>
                          <m:r>
                            <a:rPr lang="en-US" sz="2000" b="0" i="1" smtClean="0">
                              <a:solidFill>
                                <a:srgbClr val="FEFEFE"/>
                              </a:solidFill>
                              <a:latin typeface="Cambria Math" panose="02040503050406030204" pitchFamily="18" charset="0"/>
                              <a:sym typeface="Comic Sans MS"/>
                            </a:rPr>
                            <m:t>!</m:t>
                          </m:r>
                        </m:den>
                      </m:f>
                    </m:oMath>
                  </m:oMathPara>
                </a14:m>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d>
                      <m:dPr>
                        <m:begChr m:val="⟨"/>
                        <m:endChr m:val="⟩"/>
                        <m:ctrlPr>
                          <a:rPr lang="en-US" sz="2000" i="1" smtClean="0">
                            <a:solidFill>
                              <a:srgbClr val="FEFEFE"/>
                            </a:solidFill>
                            <a:latin typeface="Cambria Math" panose="02040503050406030204" pitchFamily="18" charset="0"/>
                            <a:sym typeface="Comic Sans MS"/>
                          </a:rPr>
                        </m:ctrlPr>
                      </m:dPr>
                      <m:e>
                        <m:r>
                          <a:rPr lang="en-US" sz="2000" b="0" i="1" smtClean="0">
                            <a:solidFill>
                              <a:srgbClr val="FEFEFE"/>
                            </a:solidFill>
                            <a:latin typeface="Cambria Math" panose="02040503050406030204" pitchFamily="18" charset="0"/>
                            <a:sym typeface="Comic Sans MS"/>
                          </a:rPr>
                          <m:t>𝑛</m:t>
                        </m:r>
                      </m:e>
                    </m:d>
                    <m:r>
                      <a:rPr lang="en-US" sz="2000" b="0" i="1" smtClean="0">
                        <a:solidFill>
                          <a:srgbClr val="FEFEFE"/>
                        </a:solidFill>
                        <a:latin typeface="Cambria Math" panose="02040503050406030204" pitchFamily="18" charset="0"/>
                        <a:sym typeface="Comic Sans MS"/>
                      </a:rPr>
                      <m:t>=</m:t>
                    </m:r>
                    <m:r>
                      <a:rPr lang="en-US" sz="2000" b="0" i="1" smtClean="0">
                        <a:solidFill>
                          <a:srgbClr val="FEFEFE"/>
                        </a:solidFill>
                        <a:latin typeface="Cambria Math" panose="02040503050406030204" pitchFamily="18" charset="0"/>
                        <a:sym typeface="Comic Sans MS"/>
                      </a:rPr>
                      <m:t>𝜆</m:t>
                    </m:r>
                    <m:r>
                      <a:rPr lang="en-US" sz="2000" b="0" i="1" smtClean="0">
                        <a:solidFill>
                          <a:srgbClr val="FEFEFE"/>
                        </a:solidFill>
                        <a:latin typeface="Cambria Math" panose="02040503050406030204" pitchFamily="18" charset="0"/>
                        <a:sym typeface="Comic Sans MS"/>
                      </a:rPr>
                      <m:t>𝑡</m:t>
                    </m:r>
                  </m:oMath>
                </a14:m>
                <a:endParaRPr lang="en-US" sz="2000" b="0" dirty="0">
                  <a:solidFill>
                    <a:srgbClr val="FEFEFE"/>
                  </a:solidFill>
                  <a:latin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14:m>
                  <m:oMath xmlns:m="http://schemas.openxmlformats.org/officeDocument/2006/math">
                    <m:sSup>
                      <m:sSupPr>
                        <m:ctrlP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ctrlPr>
                      </m:sSupPr>
                      <m:e>
                        <m:r>
                          <a:rPr lang="en-US" sz="2000" i="1" smtClean="0">
                            <a:solidFill>
                              <a:srgbClr val="FEFEFE"/>
                            </a:solidFill>
                            <a:latin typeface="Cambria Math" panose="02040503050406030204" pitchFamily="18" charset="0"/>
                            <a:ea typeface="Cambria Math" panose="02040503050406030204" pitchFamily="18" charset="0"/>
                            <a:cs typeface="Comic Sans MS"/>
                            <a:sym typeface="Comic Sans MS"/>
                          </a:rPr>
                          <m:t>𝜎</m:t>
                        </m:r>
                      </m:e>
                      <m: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2</m:t>
                        </m:r>
                      </m:sup>
                    </m:sSup>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𝜆</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𝑡</m:t>
                    </m:r>
                  </m:oMath>
                </a14:m>
                <a:endParaRPr lang="en-US" sz="2000" dirty="0">
                  <a:solidFill>
                    <a:srgbClr val="FEFEFE"/>
                  </a:solidFill>
                  <a:latin typeface="Comic Sans MS"/>
                  <a:ea typeface="Comic Sans MS"/>
                  <a:cs typeface="Comic Sans MS"/>
                  <a:sym typeface="Comic Sans MS"/>
                </a:endParaRPr>
              </a:p>
              <a:p>
                <a:pPr marL="444500" lvl="0" indent="-342900" algn="just">
                  <a:lnSpc>
                    <a:spcPct val="115000"/>
                  </a:lnSpc>
                  <a:buClr>
                    <a:srgbClr val="FEFEFE"/>
                  </a:buClr>
                  <a:buSzPts val="2000"/>
                  <a:buFont typeface="Arial" panose="020B0604020202020204" pitchFamily="34" charset="0"/>
                  <a:buChar char="•"/>
                </a:pPr>
                <a:endParaRPr lang="en-US" sz="2000" dirty="0">
                  <a:solidFill>
                    <a:srgbClr val="FEFEFE"/>
                  </a:solidFill>
                  <a:latin typeface="Comic Sans MS"/>
                  <a:ea typeface="Comic Sans MS"/>
                  <a:cs typeface="Comic Sans MS"/>
                  <a:sym typeface="Comic Sans MS"/>
                </a:endParaRPr>
              </a:p>
              <a:p>
                <a:pPr marL="101600" lvl="0" algn="just">
                  <a:lnSpc>
                    <a:spcPct val="115000"/>
                  </a:lnSpc>
                  <a:buClr>
                    <a:srgbClr val="FEFEFE"/>
                  </a:buClr>
                  <a:buSzPts val="2000"/>
                </a:pPr>
                <a:r>
                  <a:rPr lang="en-US" sz="2000" dirty="0">
                    <a:solidFill>
                      <a:srgbClr val="FEFEFE"/>
                    </a:solidFill>
                    <a:latin typeface="Comic Sans MS"/>
                    <a:ea typeface="Comic Sans MS"/>
                    <a:cs typeface="Comic Sans MS"/>
                    <a:sym typeface="Comic Sans MS"/>
                  </a:rPr>
                  <a:t>(!) The binomial distribution become the Poisson distribution when </a:t>
                </a:r>
                <a14:m>
                  <m:oMath xmlns:m="http://schemas.openxmlformats.org/officeDocument/2006/math">
                    <m:r>
                      <a:rPr lang="en-US" sz="2000" b="0" i="1" smtClean="0">
                        <a:solidFill>
                          <a:srgbClr val="FEFEFE"/>
                        </a:solidFill>
                        <a:latin typeface="Cambria Math" panose="02040503050406030204" pitchFamily="18" charset="0"/>
                        <a:ea typeface="Comic Sans MS"/>
                        <a:cs typeface="Comic Sans MS"/>
                        <a:sym typeface="Comic Sans MS"/>
                      </a:rPr>
                      <m:t>𝑛</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 </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𝑝</m:t>
                    </m:r>
                    <m:r>
                      <a:rPr lang="en-US" sz="2000" b="0" i="1" smtClean="0">
                        <a:solidFill>
                          <a:srgbClr val="FEFEFE"/>
                        </a:solidFill>
                        <a:latin typeface="Cambria Math" panose="02040503050406030204" pitchFamily="18" charset="0"/>
                        <a:ea typeface="Cambria Math" panose="02040503050406030204" pitchFamily="18" charset="0"/>
                        <a:cs typeface="Comic Sans MS"/>
                        <a:sym typeface="Comic Sans MS"/>
                      </a:rPr>
                      <m:t>→0</m:t>
                    </m:r>
                  </m:oMath>
                </a14:m>
                <a:r>
                  <a:rPr lang="en-US" sz="2000" dirty="0">
                    <a:solidFill>
                      <a:srgbClr val="FEFEFE"/>
                    </a:solidFill>
                    <a:latin typeface="Comic Sans MS"/>
                    <a:ea typeface="Comic Sans MS"/>
                    <a:cs typeface="Comic Sans MS"/>
                    <a:sym typeface="Comic Sans MS"/>
                  </a:rPr>
                  <a:t>.</a:t>
                </a:r>
                <a:endParaRPr sz="2000" dirty="0">
                  <a:solidFill>
                    <a:srgbClr val="FEFEFE"/>
                  </a:solidFill>
                  <a:latin typeface="Comic Sans MS"/>
                  <a:ea typeface="Comic Sans MS"/>
                  <a:cs typeface="Comic Sans MS"/>
                  <a:sym typeface="Comic Sans MS"/>
                </a:endParaRPr>
              </a:p>
            </p:txBody>
          </p:sp>
        </mc:Choice>
        <mc:Fallback xmlns="">
          <p:sp>
            <p:nvSpPr>
              <p:cNvPr id="3" name="Google Shape;106;g2ebeec5a5ef_1_20">
                <a:extLst>
                  <a:ext uri="{FF2B5EF4-FFF2-40B4-BE49-F238E27FC236}">
                    <a16:creationId xmlns:a16="http://schemas.microsoft.com/office/drawing/2014/main" id="{DCAFD0AC-2BBD-51D9-BA2D-76AC21DACFA9}"/>
                  </a:ext>
                </a:extLst>
              </p:cNvPr>
              <p:cNvSpPr txBox="1">
                <a:spLocks noRot="1" noChangeAspect="1" noMove="1" noResize="1" noEditPoints="1" noAdjustHandles="1" noChangeArrowheads="1" noChangeShapeType="1" noTextEdit="1"/>
              </p:cNvSpPr>
              <p:nvPr/>
            </p:nvSpPr>
            <p:spPr>
              <a:xfrm>
                <a:off x="504202" y="2121374"/>
                <a:ext cx="6366617" cy="3859433"/>
              </a:xfrm>
              <a:prstGeom prst="rect">
                <a:avLst/>
              </a:prstGeom>
              <a:blipFill>
                <a:blip r:embed="rId2"/>
                <a:stretch>
                  <a:fillRect r="-1195" b="-14474"/>
                </a:stretch>
              </a:blipFill>
              <a:ln>
                <a:noFill/>
              </a:ln>
            </p:spPr>
            <p:txBody>
              <a:bodyPr/>
              <a:lstStyle/>
              <a:p>
                <a:r>
                  <a:rPr lang="en-US">
                    <a:noFill/>
                  </a:rPr>
                  <a:t> </a:t>
                </a:r>
              </a:p>
            </p:txBody>
          </p:sp>
        </mc:Fallback>
      </mc:AlternateContent>
      <p:pic>
        <p:nvPicPr>
          <p:cNvPr id="4" name="Picture 3">
            <a:extLst>
              <a:ext uri="{FF2B5EF4-FFF2-40B4-BE49-F238E27FC236}">
                <a16:creationId xmlns:a16="http://schemas.microsoft.com/office/drawing/2014/main" id="{DECDCE8B-E17D-01F0-F44E-3A6A4CE1C6F1}"/>
              </a:ext>
            </a:extLst>
          </p:cNvPr>
          <p:cNvPicPr>
            <a:picLocks noChangeAspect="1"/>
          </p:cNvPicPr>
          <p:nvPr/>
        </p:nvPicPr>
        <p:blipFill>
          <a:blip r:embed="rId3"/>
          <a:stretch>
            <a:fillRect/>
          </a:stretch>
        </p:blipFill>
        <p:spPr>
          <a:xfrm>
            <a:off x="7086659" y="2056507"/>
            <a:ext cx="4889500" cy="3924300"/>
          </a:xfrm>
          <a:prstGeom prst="rect">
            <a:avLst/>
          </a:prstGeom>
        </p:spPr>
      </p:pic>
    </p:spTree>
    <p:extLst>
      <p:ext uri="{BB962C8B-B14F-4D97-AF65-F5344CB8AC3E}">
        <p14:creationId xmlns:p14="http://schemas.microsoft.com/office/powerpoint/2010/main" val="7641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cel">
  <a:themeElements>
    <a:clrScheme name="Parcel">
      <a:dk1>
        <a:srgbClr val="000000"/>
      </a:dk1>
      <a:lt1>
        <a:srgbClr val="FFFFFF"/>
      </a:lt1>
      <a:dk2>
        <a:srgbClr val="635D4D"/>
      </a:dk2>
      <a:lt2>
        <a:srgbClr val="D8D6BA"/>
      </a:lt2>
      <a:accent1>
        <a:srgbClr val="9CBEBD"/>
      </a:accent1>
      <a:accent2>
        <a:srgbClr val="D2CB6C"/>
      </a:accent2>
      <a:accent3>
        <a:srgbClr val="9D9A93"/>
      </a:accent3>
      <a:accent4>
        <a:srgbClr val="C89F5D"/>
      </a:accent4>
      <a:accent5>
        <a:srgbClr val="A9A57C"/>
      </a:accent5>
      <a:accent6>
        <a:srgbClr val="95A39D"/>
      </a:accent6>
      <a:hlink>
        <a:srgbClr val="D25814"/>
      </a:hlink>
      <a:folHlink>
        <a:srgbClr val="849A0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2655</TotalTime>
  <Words>2257</Words>
  <Application>Microsoft Macintosh PowerPoint</Application>
  <PresentationFormat>Widescreen</PresentationFormat>
  <Paragraphs>210</Paragraphs>
  <Slides>44</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System Font Regular</vt:lpstr>
      <vt:lpstr>Comic Sans MS</vt:lpstr>
      <vt:lpstr>Arial</vt:lpstr>
      <vt:lpstr>Cambria Math</vt:lpstr>
      <vt:lpstr>Gill Sans</vt:lpstr>
      <vt:lpstr>Parcel</vt:lpstr>
      <vt:lpstr> STATISTICAL ANALYSIS &amp; INFERENCE (in a nutshell)</vt:lpstr>
      <vt:lpstr>Distributions</vt:lpstr>
      <vt:lpstr>Basis of Probability</vt:lpstr>
      <vt:lpstr>What is a Distribution?</vt:lpstr>
      <vt:lpstr>PDF (PMF), CDF (CMF)</vt:lpstr>
      <vt:lpstr>Mean, Variance, Standard Deviation, Median, and Mean Absolute Deviation</vt:lpstr>
      <vt:lpstr>Common Distributions</vt:lpstr>
      <vt:lpstr>Binomial</vt:lpstr>
      <vt:lpstr>Poisson</vt:lpstr>
      <vt:lpstr>Gaussian</vt:lpstr>
      <vt:lpstr>Sampling</vt:lpstr>
      <vt:lpstr>What is Sampling?</vt:lpstr>
      <vt:lpstr>Chi Square Distribution</vt:lpstr>
      <vt:lpstr>χ^2 (x,k)</vt:lpstr>
      <vt:lpstr>Statistical Uncertainty</vt:lpstr>
      <vt:lpstr>Sources of Uncertainty</vt:lpstr>
      <vt:lpstr>Measuring Uncertainty &amp; Error</vt:lpstr>
      <vt:lpstr>Error propagation</vt:lpstr>
      <vt:lpstr>Likelihood Statistics</vt:lpstr>
      <vt:lpstr>Likelihood and Inference</vt:lpstr>
      <vt:lpstr>Likelihood, Prior, and Posterior</vt:lpstr>
      <vt:lpstr>Maximum Likelihood Fitting</vt:lpstr>
      <vt:lpstr>Least-square Fitting</vt:lpstr>
      <vt:lpstr>Why Is the Residual Called χ^2?</vt:lpstr>
      <vt:lpstr>Least-square ≡ Maximum Likelihood</vt:lpstr>
      <vt:lpstr>Gradient Descend</vt:lpstr>
      <vt:lpstr>Physics Motivation</vt:lpstr>
      <vt:lpstr>Local Minimum</vt:lpstr>
      <vt:lpstr>Uncertainty in Fitted Parameters</vt:lpstr>
      <vt:lpstr>Uncertainty in Fitted Parameters</vt:lpstr>
      <vt:lpstr>Cubic Spline Method</vt:lpstr>
      <vt:lpstr>Histogram</vt:lpstr>
      <vt:lpstr>From Scatter Points to Function</vt:lpstr>
      <vt:lpstr>Benefits and (more) Limits</vt:lpstr>
      <vt:lpstr>Hypothesis Testing</vt:lpstr>
      <vt:lpstr>Basis of Hypothesis Testing</vt:lpstr>
      <vt:lpstr>Bayes’ Theorem</vt:lpstr>
      <vt:lpstr>p-value &amp; Null Hypothesis</vt:lpstr>
      <vt:lpstr>Visualizing p-value</vt:lpstr>
      <vt:lpstr>Bootstrapping</vt:lpstr>
      <vt:lpstr>In the Case of Complicated Null Hypothesis</vt:lpstr>
      <vt:lpstr>Likelihood-ratio Testing</vt:lpstr>
      <vt:lpstr>Null Hypothesis v.s. Alternative Hypothesis</vt:lpstr>
      <vt:lpstr>Null Hypothesis v.s. Alternative Hypothesis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Vinh Q Tran</dc:creator>
  <cp:lastModifiedBy>Vinh Quang Tran</cp:lastModifiedBy>
  <cp:revision>14</cp:revision>
  <dcterms:created xsi:type="dcterms:W3CDTF">2023-12-12T01:32:39Z</dcterms:created>
  <dcterms:modified xsi:type="dcterms:W3CDTF">2024-07-16T20:20:18Z</dcterms:modified>
</cp:coreProperties>
</file>